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552" r:id="rId2"/>
    <p:sldId id="599" r:id="rId3"/>
    <p:sldId id="553" r:id="rId4"/>
    <p:sldId id="554" r:id="rId5"/>
    <p:sldId id="555" r:id="rId6"/>
    <p:sldId id="556" r:id="rId7"/>
    <p:sldId id="557" r:id="rId8"/>
    <p:sldId id="558" r:id="rId9"/>
    <p:sldId id="559" r:id="rId10"/>
    <p:sldId id="560" r:id="rId11"/>
    <p:sldId id="561" r:id="rId12"/>
    <p:sldId id="562" r:id="rId13"/>
    <p:sldId id="563" r:id="rId14"/>
    <p:sldId id="564" r:id="rId15"/>
    <p:sldId id="565" r:id="rId16"/>
    <p:sldId id="566" r:id="rId17"/>
    <p:sldId id="567" r:id="rId18"/>
    <p:sldId id="568" r:id="rId19"/>
    <p:sldId id="569" r:id="rId20"/>
    <p:sldId id="570" r:id="rId21"/>
    <p:sldId id="571" r:id="rId22"/>
    <p:sldId id="572" r:id="rId23"/>
    <p:sldId id="573" r:id="rId24"/>
    <p:sldId id="574" r:id="rId25"/>
    <p:sldId id="575" r:id="rId26"/>
    <p:sldId id="576" r:id="rId27"/>
    <p:sldId id="577" r:id="rId28"/>
    <p:sldId id="578" r:id="rId29"/>
    <p:sldId id="579" r:id="rId30"/>
    <p:sldId id="580" r:id="rId31"/>
    <p:sldId id="581" r:id="rId32"/>
    <p:sldId id="582" r:id="rId33"/>
    <p:sldId id="583" r:id="rId34"/>
    <p:sldId id="584" r:id="rId35"/>
    <p:sldId id="585" r:id="rId36"/>
    <p:sldId id="586" r:id="rId37"/>
    <p:sldId id="587" r:id="rId38"/>
    <p:sldId id="588" r:id="rId39"/>
    <p:sldId id="589" r:id="rId40"/>
    <p:sldId id="590" r:id="rId41"/>
    <p:sldId id="591" r:id="rId42"/>
    <p:sldId id="592" r:id="rId43"/>
    <p:sldId id="593" r:id="rId44"/>
    <p:sldId id="594" r:id="rId45"/>
    <p:sldId id="595" r:id="rId46"/>
    <p:sldId id="596" r:id="rId47"/>
    <p:sldId id="597" r:id="rId48"/>
    <p:sldId id="451" r:id="rId49"/>
    <p:sldId id="452" r:id="rId50"/>
    <p:sldId id="453" r:id="rId51"/>
    <p:sldId id="454" r:id="rId52"/>
    <p:sldId id="456" r:id="rId53"/>
    <p:sldId id="457" r:id="rId54"/>
    <p:sldId id="458" r:id="rId55"/>
    <p:sldId id="460" r:id="rId56"/>
    <p:sldId id="459" r:id="rId57"/>
    <p:sldId id="465" r:id="rId58"/>
    <p:sldId id="466" r:id="rId59"/>
    <p:sldId id="470" r:id="rId60"/>
    <p:sldId id="471" r:id="rId61"/>
    <p:sldId id="469" r:id="rId62"/>
    <p:sldId id="472" r:id="rId63"/>
    <p:sldId id="473" r:id="rId64"/>
    <p:sldId id="474" r:id="rId65"/>
    <p:sldId id="475" r:id="rId66"/>
    <p:sldId id="476" r:id="rId67"/>
    <p:sldId id="477" r:id="rId68"/>
    <p:sldId id="505" r:id="rId69"/>
    <p:sldId id="506" r:id="rId70"/>
    <p:sldId id="481" r:id="rId71"/>
    <p:sldId id="490" r:id="rId72"/>
    <p:sldId id="493" r:id="rId73"/>
    <p:sldId id="494" r:id="rId74"/>
    <p:sldId id="484" r:id="rId75"/>
    <p:sldId id="485" r:id="rId76"/>
    <p:sldId id="487" r:id="rId77"/>
    <p:sldId id="489" r:id="rId78"/>
    <p:sldId id="495" r:id="rId79"/>
    <p:sldId id="479" r:id="rId80"/>
    <p:sldId id="483" r:id="rId81"/>
    <p:sldId id="403" r:id="rId8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AC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86161" autoAdjust="0"/>
  </p:normalViewPr>
  <p:slideViewPr>
    <p:cSldViewPr snapToGrid="0">
      <p:cViewPr varScale="1">
        <p:scale>
          <a:sx n="96" d="100"/>
          <a:sy n="96" d="100"/>
        </p:scale>
        <p:origin x="774" y="78"/>
      </p:cViewPr>
      <p:guideLst>
        <p:guide orient="horz" pos="7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468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DFE7F-DF1F-4B42-8992-7FD8490D2955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264FF-508A-4571-B244-80F3668B70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559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264FF-508A-4571-B244-80F3668B700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058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264FF-508A-4571-B244-80F3668B700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782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264FF-508A-4571-B244-80F3668B7001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228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264FF-508A-4571-B244-80F3668B7001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752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264FF-508A-4571-B244-80F3668B7001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117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264FF-508A-4571-B244-80F3668B7001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002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264FF-508A-4571-B244-80F3668B700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012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264FF-508A-4571-B244-80F3668B7001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474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264FF-508A-4571-B244-80F3668B7001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3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264FF-508A-4571-B244-80F3668B700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753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264FF-508A-4571-B244-80F3668B700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808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264FF-508A-4571-B244-80F3668B700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730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264FF-508A-4571-B244-80F3668B700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663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264FF-508A-4571-B244-80F3668B700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492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264FF-508A-4571-B244-80F3668B700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598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264FF-508A-4571-B244-80F3668B7001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658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264FF-508A-4571-B244-80F3668B7001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925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7A77-9659-4ECF-93B7-3A9C9A35AD2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0E20-A526-4DE7-9C7D-9181DDD1B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53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7A77-9659-4ECF-93B7-3A9C9A35AD2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0E20-A526-4DE7-9C7D-9181DDD1B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69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7A77-9659-4ECF-93B7-3A9C9A35AD2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0E20-A526-4DE7-9C7D-9181DDD1B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136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231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7A77-9659-4ECF-93B7-3A9C9A35AD2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0E20-A526-4DE7-9C7D-9181DDD1B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66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7A77-9659-4ECF-93B7-3A9C9A35AD2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0E20-A526-4DE7-9C7D-9181DDD1B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82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7A77-9659-4ECF-93B7-3A9C9A35AD2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0E20-A526-4DE7-9C7D-9181DDD1B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244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7A77-9659-4ECF-93B7-3A9C9A35AD2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0E20-A526-4DE7-9C7D-9181DDD1B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70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7A77-9659-4ECF-93B7-3A9C9A35AD2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0E20-A526-4DE7-9C7D-9181DDD1B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222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7A77-9659-4ECF-93B7-3A9C9A35AD2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0E20-A526-4DE7-9C7D-9181DDD1B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863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7A77-9659-4ECF-93B7-3A9C9A35AD2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0E20-A526-4DE7-9C7D-9181DDD1B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86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7A77-9659-4ECF-93B7-3A9C9A35AD2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0E20-A526-4DE7-9C7D-9181DDD1B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990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37A77-9659-4ECF-93B7-3A9C9A35AD2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50E20-A526-4DE7-9C7D-9181DDD1B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94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mjung@suwon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6800" y="1175400"/>
            <a:ext cx="10058400" cy="2897836"/>
          </a:xfrm>
          <a:solidFill>
            <a:schemeClr val="accent1">
              <a:lumMod val="50000"/>
            </a:schemeClr>
          </a:solidFill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2022</a:t>
            </a:r>
            <a:r>
              <a:rPr lang="ko-KR" altLang="en-US" b="1" dirty="0" smtClean="0">
                <a:solidFill>
                  <a:schemeClr val="bg1"/>
                </a:solidFill>
              </a:rPr>
              <a:t>년</a:t>
            </a:r>
            <a:r>
              <a:rPr lang="en-US" altLang="ko-KR" b="1" dirty="0" smtClean="0">
                <a:solidFill>
                  <a:schemeClr val="bg1"/>
                </a:solidFill>
              </a:rPr>
              <a:t> 1</a:t>
            </a:r>
            <a:r>
              <a:rPr lang="ko-KR" altLang="en-US" b="1" dirty="0" smtClean="0">
                <a:solidFill>
                  <a:schemeClr val="bg1"/>
                </a:solidFill>
              </a:rPr>
              <a:t>학기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err="1" smtClean="0">
                <a:solidFill>
                  <a:schemeClr val="bg1"/>
                </a:solidFill>
              </a:rPr>
              <a:t>파이썬데이터분석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915026" y="5576207"/>
            <a:ext cx="6102954" cy="1061357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데이터과학부 </a:t>
            </a:r>
            <a:r>
              <a:rPr lang="ko-KR" altLang="en-US" dirty="0" err="1" smtClean="0"/>
              <a:t>정진명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smtClean="0">
                <a:hlinkClick r:id="rId2"/>
              </a:rPr>
              <a:t>jmjung@suwon.ac.kr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글로벌경상관 </a:t>
            </a:r>
            <a:r>
              <a:rPr lang="en-US" altLang="ko-KR" dirty="0" smtClean="0"/>
              <a:t>918</a:t>
            </a:r>
            <a:r>
              <a:rPr lang="ko-KR" altLang="en-US" dirty="0" smtClean="0"/>
              <a:t>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5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1862817" y="2510292"/>
            <a:ext cx="6628946" cy="247536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125" y="1043826"/>
            <a:ext cx="786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49263" indent="-449263">
              <a:buFont typeface="Wingdings" panose="05000000000000000000" pitchFamily="2" charset="2"/>
              <a:buChar char="v"/>
            </a:pPr>
            <a:r>
              <a:rPr lang="en-US" altLang="ko-KR" sz="2400" b="1" dirty="0" smtClean="0"/>
              <a:t>Anaconda</a:t>
            </a:r>
            <a:r>
              <a:rPr lang="en-US" altLang="ko-KR" sz="2400" dirty="0" smtClean="0"/>
              <a:t>: python interpreter +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400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여개의 패키지</a:t>
            </a:r>
            <a:endParaRPr lang="en-US" altLang="ko-KR" sz="24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2683" y="2771902"/>
            <a:ext cx="27312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Python interpreter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113258" y="1941699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Anaconda</a:t>
            </a:r>
            <a:endParaRPr lang="ko-KR" altLang="en-US" sz="280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2225007" y="3756787"/>
            <a:ext cx="5781505" cy="628800"/>
            <a:chOff x="2105552" y="3846820"/>
            <a:chExt cx="5781505" cy="628800"/>
          </a:xfrm>
        </p:grpSpPr>
        <p:sp>
          <p:nvSpPr>
            <p:cNvPr id="17" name="TextBox 16"/>
            <p:cNvSpPr txBox="1"/>
            <p:nvPr/>
          </p:nvSpPr>
          <p:spPr>
            <a:xfrm>
              <a:off x="2105552" y="4013955"/>
              <a:ext cx="1616596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</a:rPr>
                <a:t>package 1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47107" y="4013955"/>
              <a:ext cx="1616596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</a:rPr>
                <a:t>package </a:t>
              </a:r>
              <a:r>
                <a:rPr lang="en-US" altLang="ko-KR" sz="2400" dirty="0" smtClean="0">
                  <a:solidFill>
                    <a:srgbClr val="FF0000"/>
                  </a:solidFill>
                </a:rPr>
                <a:t>2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62445" y="4013955"/>
              <a:ext cx="1624612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</a:rPr>
                <a:t>package </a:t>
              </a:r>
              <a:r>
                <a:rPr lang="en-US" altLang="ko-KR" sz="2400" dirty="0" smtClean="0">
                  <a:solidFill>
                    <a:srgbClr val="FF0000"/>
                  </a:solidFill>
                </a:rPr>
                <a:t>n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594412" y="3846820"/>
              <a:ext cx="451296" cy="5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/>
                <a:t>…</a:t>
              </a:r>
              <a:endParaRPr lang="ko-KR" altLang="en-US" sz="2800" dirty="0"/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2112735" y="3757405"/>
            <a:ext cx="6110514" cy="763796"/>
          </a:xfrm>
          <a:prstGeom prst="roundRect">
            <a:avLst>
              <a:gd name="adj" fmla="val 669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800144" y="3233567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+</a:t>
            </a:r>
            <a:endParaRPr lang="ko-KR" altLang="en-US" sz="28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Anaconda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592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6125" y="1043826"/>
            <a:ext cx="2010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49263" indent="-449263">
              <a:buFont typeface="Wingdings" panose="05000000000000000000" pitchFamily="2" charset="2"/>
              <a:buChar char="v"/>
            </a:pPr>
            <a:r>
              <a:rPr lang="ko-KR" altLang="en-US" sz="2400" dirty="0" err="1" smtClean="0"/>
              <a:t>패키지란</a:t>
            </a:r>
            <a:r>
              <a:rPr lang="en-US" altLang="ko-KR" sz="2400" dirty="0" smtClean="0"/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7560" y="3509900"/>
            <a:ext cx="8428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파이썬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전문가들이 </a:t>
            </a:r>
            <a:r>
              <a:rPr lang="ko-KR" altLang="en-US" sz="2000" dirty="0" smtClean="0"/>
              <a:t>코딩하여 올리기 때문에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이를 사용시 에러가 적고</a:t>
            </a:r>
            <a:r>
              <a:rPr lang="en-US" altLang="ko-KR" sz="2000" dirty="0" smtClean="0"/>
              <a:t>,</a:t>
            </a:r>
            <a:br>
              <a:rPr lang="en-US" altLang="ko-KR" sz="2000" dirty="0" smtClean="0"/>
            </a:br>
            <a:r>
              <a:rPr lang="ko-KR" altLang="en-US" sz="2000" dirty="0" smtClean="0"/>
              <a:t>패키지 내의 함수들을 사용하여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복잡한 작업을 손쉽게 할 수 있음</a:t>
            </a:r>
            <a:endParaRPr lang="en-US" altLang="ko-KR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97560" y="4820305"/>
            <a:ext cx="74469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각 함수의 내부 코드를 다 이해할 필요 없이</a:t>
            </a:r>
            <a:r>
              <a:rPr lang="en-US" altLang="ko-KR" sz="2000" dirty="0" smtClean="0"/>
              <a:t>,</a:t>
            </a:r>
            <a:br>
              <a:rPr lang="en-US" altLang="ko-KR" sz="2000" dirty="0" smtClean="0"/>
            </a:br>
            <a:r>
              <a:rPr lang="ko-KR" altLang="en-US" sz="2000" dirty="0" smtClean="0"/>
              <a:t>함수의 </a:t>
            </a:r>
            <a:r>
              <a:rPr lang="ko-KR" altLang="en-US" sz="2000" dirty="0" err="1"/>
              <a:t>파라미터와</a:t>
            </a:r>
            <a:r>
              <a:rPr lang="ko-KR" altLang="en-US" sz="2000" dirty="0"/>
              <a:t> </a:t>
            </a:r>
            <a:r>
              <a:rPr lang="en-US" altLang="ko-KR" sz="2000" dirty="0"/>
              <a:t>return</a:t>
            </a:r>
            <a:r>
              <a:rPr lang="ko-KR" altLang="en-US" sz="2000" dirty="0"/>
              <a:t>되는 값의 의미만 알아도 사용 가능</a:t>
            </a:r>
            <a:endParaRPr lang="en-US" altLang="ko-KR" sz="20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패키지 </a:t>
            </a:r>
            <a:r>
              <a:rPr lang="en-US" altLang="ko-KR" sz="3200" dirty="0" smtClean="0"/>
              <a:t>(package)</a:t>
            </a:r>
            <a:endParaRPr lang="ko-KR" altLang="en-US" sz="3200" dirty="0"/>
          </a:p>
        </p:txBody>
      </p:sp>
      <p:sp>
        <p:nvSpPr>
          <p:cNvPr id="4" name="직사각형 3"/>
          <p:cNvSpPr/>
          <p:nvPr/>
        </p:nvSpPr>
        <p:spPr>
          <a:xfrm>
            <a:off x="797559" y="1660816"/>
            <a:ext cx="71714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특정 기능을 수행하는 모듈</a:t>
            </a:r>
            <a:r>
              <a:rPr lang="en-US" altLang="ko-KR" sz="2000" dirty="0"/>
              <a:t>(</a:t>
            </a:r>
            <a:r>
              <a:rPr lang="ko-KR" altLang="en-US" sz="2000" dirty="0"/>
              <a:t>함수</a:t>
            </a:r>
            <a:r>
              <a:rPr lang="en-US" altLang="ko-KR" sz="2000" dirty="0"/>
              <a:t>)</a:t>
            </a:r>
            <a:r>
              <a:rPr lang="ko-KR" altLang="en-US" sz="2000" dirty="0"/>
              <a:t>들의 </a:t>
            </a:r>
            <a:r>
              <a:rPr lang="ko-KR" altLang="en-US" sz="2000" dirty="0" smtClean="0"/>
              <a:t>묶음</a:t>
            </a:r>
            <a:endParaRPr lang="en-US" altLang="ko-KR" sz="20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분야 별로 나누어져 있음 </a:t>
            </a:r>
            <a:r>
              <a:rPr lang="en-US" altLang="ko-KR" sz="2000" dirty="0"/>
              <a:t>(</a:t>
            </a:r>
            <a:r>
              <a:rPr lang="ko-KR" altLang="en-US" sz="2000" dirty="0"/>
              <a:t>통계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머신러닝</a:t>
            </a:r>
            <a:r>
              <a:rPr lang="en-US" altLang="ko-KR" sz="2000" dirty="0"/>
              <a:t>, </a:t>
            </a:r>
            <a:r>
              <a:rPr lang="ko-KR" altLang="en-US" sz="2000" dirty="0"/>
              <a:t>시각화</a:t>
            </a:r>
            <a:r>
              <a:rPr lang="en-US" altLang="ko-KR" sz="2000" dirty="0"/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145235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kylepurdon.com/blog/images/anaconda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88" y="1174980"/>
            <a:ext cx="2657092" cy="125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5748" y="2873463"/>
            <a:ext cx="99867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sz="2800" dirty="0" smtClean="0"/>
              <a:t>440 </a:t>
            </a:r>
            <a:r>
              <a:rPr lang="ko-KR" altLang="en-US" sz="2800" dirty="0" smtClean="0"/>
              <a:t>여개의 </a:t>
            </a:r>
            <a:r>
              <a:rPr lang="en-US" altLang="ko-KR" sz="2800" dirty="0" smtClean="0"/>
              <a:t>package </a:t>
            </a:r>
            <a:r>
              <a:rPr lang="ko-KR" altLang="en-US" sz="2800" dirty="0" smtClean="0"/>
              <a:t>보유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(</a:t>
            </a:r>
            <a:r>
              <a:rPr lang="ko-KR" altLang="en-US" sz="2800" dirty="0" smtClean="0"/>
              <a:t>데이터과학에서 주로 사용하는 아래의 </a:t>
            </a:r>
            <a:r>
              <a:rPr lang="en-US" altLang="ko-KR" sz="2800" dirty="0" smtClean="0"/>
              <a:t>6</a:t>
            </a:r>
            <a:r>
              <a:rPr lang="ko-KR" altLang="en-US" sz="2800" dirty="0" smtClean="0"/>
              <a:t>개 </a:t>
            </a:r>
            <a:r>
              <a:rPr lang="en-US" altLang="ko-KR" sz="2800" dirty="0" smtClean="0"/>
              <a:t>package </a:t>
            </a:r>
            <a:r>
              <a:rPr lang="ko-KR" altLang="en-US" sz="2800" dirty="0" smtClean="0"/>
              <a:t>포함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Anaconda</a:t>
            </a:r>
            <a:endParaRPr lang="ko-KR" altLang="en-US" sz="3200" dirty="0"/>
          </a:p>
        </p:txBody>
      </p:sp>
      <p:grpSp>
        <p:nvGrpSpPr>
          <p:cNvPr id="2" name="그룹 1"/>
          <p:cNvGrpSpPr/>
          <p:nvPr/>
        </p:nvGrpSpPr>
        <p:grpSpPr>
          <a:xfrm>
            <a:off x="1088312" y="4035191"/>
            <a:ext cx="9369229" cy="2358352"/>
            <a:chOff x="914142" y="4020677"/>
            <a:chExt cx="8470422" cy="204649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r="86011"/>
            <a:stretch/>
          </p:blipFill>
          <p:spPr>
            <a:xfrm>
              <a:off x="914142" y="4020677"/>
              <a:ext cx="1364601" cy="204649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27156"/>
            <a:stretch/>
          </p:blipFill>
          <p:spPr>
            <a:xfrm>
              <a:off x="2278743" y="4020677"/>
              <a:ext cx="7105821" cy="2046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94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714841" y="1168399"/>
            <a:ext cx="3003719" cy="2441743"/>
            <a:chOff x="1212681" y="1305559"/>
            <a:chExt cx="3003719" cy="244174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681" y="2387599"/>
              <a:ext cx="1470699" cy="1359703"/>
            </a:xfrm>
            <a:prstGeom prst="rect">
              <a:avLst/>
            </a:prstGeom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1666240" y="1305559"/>
              <a:ext cx="2550160" cy="868680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주어진 값들의 분산을 구해보자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74788" y="1185681"/>
            <a:ext cx="686598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분산 구하는 법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평균을 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변량</a:t>
            </a:r>
            <a:r>
              <a:rPr lang="en-US" altLang="ko-KR" dirty="0" smtClean="0"/>
              <a:t>-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편차 제곱들의 평균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580" y="1913421"/>
            <a:ext cx="3755419" cy="2678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34271" y="4992294"/>
            <a:ext cx="1192345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분산은 데이터 분석에서 널리 사용되기 때문에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많은 사람들이 위처럼 분산 구하는 코드를 </a:t>
            </a:r>
            <a:r>
              <a:rPr lang="ko-KR" altLang="en-US" sz="2000" dirty="0" err="1" smtClean="0"/>
              <a:t>직접구현</a:t>
            </a:r>
            <a:endParaRPr lang="en-US" altLang="ko-KR" sz="2000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문제점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코드 작성 시</a:t>
            </a:r>
            <a:r>
              <a:rPr lang="en-US" altLang="ko-KR" sz="2000" dirty="0" smtClean="0">
                <a:sym typeface="Wingdings" panose="05000000000000000000" pitchFamily="2" charset="2"/>
              </a:rPr>
              <a:t> </a:t>
            </a:r>
            <a:r>
              <a:rPr lang="ko-KR" altLang="en-US" sz="2000" dirty="0" smtClean="0">
                <a:sym typeface="Wingdings" panose="05000000000000000000" pitchFamily="2" charset="2"/>
              </a:rPr>
              <a:t>실수 가능성이 있고</a:t>
            </a:r>
            <a:r>
              <a:rPr lang="en-US" altLang="ko-KR" sz="2000" dirty="0" smtClean="0">
                <a:sym typeface="Wingdings" panose="05000000000000000000" pitchFamily="2" charset="2"/>
              </a:rPr>
              <a:t>, </a:t>
            </a:r>
            <a:r>
              <a:rPr lang="ko-KR" altLang="en-US" sz="2000" dirty="0" smtClean="0">
                <a:sym typeface="Wingdings" panose="05000000000000000000" pitchFamily="2" charset="2"/>
              </a:rPr>
              <a:t>직접 구현하기가 귀찮다</a:t>
            </a:r>
            <a:r>
              <a:rPr lang="en-US" altLang="ko-KR" sz="2000" dirty="0">
                <a:sym typeface="Wingdings" panose="05000000000000000000" pitchFamily="2" charset="2"/>
              </a:rPr>
              <a:t/>
            </a:r>
            <a:br>
              <a:rPr lang="en-US" altLang="ko-KR" sz="2000" dirty="0">
                <a:sym typeface="Wingdings" panose="05000000000000000000" pitchFamily="2" charset="2"/>
              </a:rPr>
            </a:br>
            <a:r>
              <a:rPr lang="en-US" altLang="ko-KR" sz="2000" dirty="0" smtClean="0"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sym typeface="Wingdings" panose="05000000000000000000" pitchFamily="2" charset="2"/>
              </a:rPr>
              <a:t>전문가가 작성한 분산 구하는 함수를 사용하고 싶다</a:t>
            </a:r>
            <a:r>
              <a:rPr lang="en-US" altLang="ko-KR" sz="2000" dirty="0" smtClean="0">
                <a:sym typeface="Wingdings" panose="05000000000000000000" pitchFamily="2" charset="2"/>
              </a:rPr>
              <a:t>.</a:t>
            </a:r>
            <a:endParaRPr lang="ko-KR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560529" y="19304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코드</a:t>
            </a:r>
            <a:r>
              <a:rPr lang="en-US" altLang="ko-K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패키지 함수</a:t>
            </a:r>
            <a:r>
              <a:rPr lang="en-US" altLang="ko-KR" sz="3200" dirty="0"/>
              <a:t> </a:t>
            </a:r>
            <a:r>
              <a:rPr lang="ko-KR" altLang="en-US" sz="3200" dirty="0" smtClean="0"/>
              <a:t>예제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0828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29977"/>
          <a:stretch/>
        </p:blipFill>
        <p:spPr>
          <a:xfrm>
            <a:off x="1003645" y="1009994"/>
            <a:ext cx="3943205" cy="276115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355982" y="1886339"/>
            <a:ext cx="4826000" cy="1341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55982" y="3284849"/>
            <a:ext cx="502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numpy</a:t>
            </a:r>
            <a:r>
              <a:rPr lang="en-US" altLang="ko-KR" b="1" dirty="0" smtClean="0">
                <a:solidFill>
                  <a:srgbClr val="FF0000"/>
                </a:solidFill>
              </a:rPr>
              <a:t> Package</a:t>
            </a:r>
            <a:r>
              <a:rPr lang="ko-KR" altLang="en-US" b="1" dirty="0" smtClean="0">
                <a:solidFill>
                  <a:srgbClr val="FF0000"/>
                </a:solidFill>
              </a:rPr>
              <a:t>에 정의된 함수 사용하는 경우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7028" y="1009992"/>
            <a:ext cx="4826000" cy="2850807"/>
          </a:xfrm>
          <a:prstGeom prst="roundRect">
            <a:avLst>
              <a:gd name="adj" fmla="val 9483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33C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78896" y="394905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033CC"/>
                </a:solidFill>
              </a:rPr>
              <a:t>직접 코딩하는 경우</a:t>
            </a:r>
            <a:endParaRPr lang="ko-KR" altLang="en-US" b="1" dirty="0">
              <a:solidFill>
                <a:srgbClr val="0033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7809" y="4590014"/>
            <a:ext cx="5852884" cy="187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같은 결과 도출</a:t>
            </a:r>
            <a:endParaRPr lang="en-US" altLang="ko-KR" sz="20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package </a:t>
            </a:r>
            <a:r>
              <a:rPr lang="ko-KR" altLang="en-US" sz="2000" b="1" dirty="0" smtClean="0"/>
              <a:t>함수 사용이 훨씬 간단</a:t>
            </a:r>
            <a:endParaRPr lang="en-US" altLang="ko-KR" sz="20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패키지에 존재하는 함수들을 알고 잘 사용하는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ko-KR" altLang="en-US" sz="2000" b="1" dirty="0" smtClean="0"/>
              <a:t>것도 중요한 프로그래밍 능력</a:t>
            </a:r>
            <a:endParaRPr lang="ko-KR" altLang="en-US" sz="20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패키지 함수</a:t>
            </a:r>
            <a:r>
              <a:rPr lang="en-US" altLang="ko-KR" sz="3200" dirty="0"/>
              <a:t> </a:t>
            </a:r>
            <a:r>
              <a:rPr lang="ko-KR" altLang="en-US" sz="3200" dirty="0" smtClean="0"/>
              <a:t>예제 </a:t>
            </a:r>
            <a:r>
              <a:rPr lang="en-US" altLang="ko-KR" sz="3200" dirty="0" smtClean="0"/>
              <a:t>(cont’d)</a:t>
            </a:r>
            <a:endParaRPr lang="ko-KR" altLang="en-US" sz="32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t="71495"/>
          <a:stretch/>
        </p:blipFill>
        <p:spPr>
          <a:xfrm>
            <a:off x="6797380" y="2023596"/>
            <a:ext cx="3943205" cy="11239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55982" y="3645044"/>
            <a:ext cx="5653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numpy</a:t>
            </a:r>
            <a:r>
              <a:rPr lang="en-US" altLang="ko-KR" sz="1600" dirty="0" smtClean="0"/>
              <a:t> package</a:t>
            </a:r>
            <a:r>
              <a:rPr lang="ko-KR" altLang="en-US" sz="1600" dirty="0" smtClean="0"/>
              <a:t>를 사용하기 전에</a:t>
            </a:r>
            <a:r>
              <a:rPr lang="en-US" altLang="ko-KR" sz="1600" dirty="0" smtClean="0"/>
              <a:t>,</a:t>
            </a:r>
          </a:p>
          <a:p>
            <a:r>
              <a:rPr lang="en-US" altLang="ko-KR" sz="1600" b="1" dirty="0" smtClean="0"/>
              <a:t>import</a:t>
            </a:r>
            <a:r>
              <a:rPr lang="ko-KR" altLang="en-US" sz="1600" dirty="0" smtClean="0"/>
              <a:t>하여 </a:t>
            </a:r>
            <a:r>
              <a:rPr lang="en-US" altLang="ko-KR" sz="1600" dirty="0" err="1" smtClean="0"/>
              <a:t>numpy</a:t>
            </a:r>
            <a:r>
              <a:rPr lang="ko-KR" altLang="en-US" sz="1600" dirty="0" smtClean="0"/>
              <a:t>에 </a:t>
            </a:r>
            <a:r>
              <a:rPr lang="ko-KR" altLang="en-US" sz="1600" dirty="0" err="1" smtClean="0"/>
              <a:t>구현되어있는</a:t>
            </a:r>
            <a:r>
              <a:rPr lang="ko-KR" altLang="en-US" sz="1600" dirty="0" smtClean="0"/>
              <a:t> 모듈들을 가지고 온다</a:t>
            </a:r>
            <a:r>
              <a:rPr lang="en-US" altLang="ko-KR" sz="1600" dirty="0" smtClean="0"/>
              <a:t>.)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5101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3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패키지 </a:t>
            </a:r>
            <a:r>
              <a:rPr lang="en-US" altLang="ko-KR" sz="3200" dirty="0" smtClean="0"/>
              <a:t>(package) </a:t>
            </a:r>
            <a:r>
              <a:rPr lang="ko-KR" altLang="en-US" sz="3200" dirty="0" smtClean="0"/>
              <a:t>예제</a:t>
            </a:r>
            <a:r>
              <a:rPr lang="en-US" altLang="ko-KR" sz="3200" dirty="0" smtClean="0"/>
              <a:t>: </a:t>
            </a:r>
            <a:r>
              <a:rPr lang="en-US" altLang="ko-KR" sz="3200" dirty="0" err="1" smtClean="0"/>
              <a:t>scipy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/>
              <a:t>ttest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92712" y="992962"/>
            <a:ext cx="4145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 err="1" smtClean="0">
                <a:solidFill>
                  <a:srgbClr val="3333FF"/>
                </a:solidFill>
              </a:rPr>
              <a:t>scipy.stats</a:t>
            </a:r>
            <a:r>
              <a:rPr lang="en-US" altLang="ko-KR" sz="2400" dirty="0" smtClean="0"/>
              <a:t> package</a:t>
            </a:r>
            <a:r>
              <a:rPr lang="ko-KR" altLang="en-US" sz="2400" dirty="0" smtClean="0"/>
              <a:t>에 구현되어 있는 </a:t>
            </a:r>
            <a:r>
              <a:rPr lang="en-US" altLang="ko-KR" sz="2400" dirty="0" err="1" smtClean="0">
                <a:solidFill>
                  <a:srgbClr val="3333FF"/>
                </a:solidFill>
              </a:rPr>
              <a:t>ttest_ind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함수</a:t>
            </a:r>
            <a:endParaRPr lang="en-US" altLang="ko-KR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061" y="992962"/>
            <a:ext cx="7753407" cy="52245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288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066800" y="2496433"/>
            <a:ext cx="10058400" cy="1547018"/>
          </a:xfrm>
          <a:solidFill>
            <a:schemeClr val="accent1">
              <a:lumMod val="50000"/>
            </a:schemeClr>
          </a:solidFill>
        </p:spPr>
        <p:txBody>
          <a:bodyPr anchor="ctr">
            <a:normAutofit fontScale="90000"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</a:rPr>
              <a:t>Anaconda </a:t>
            </a:r>
            <a:r>
              <a:rPr lang="ko-KR" altLang="en-US" sz="5400" dirty="0" smtClean="0">
                <a:solidFill>
                  <a:schemeClr val="bg1"/>
                </a:solidFill>
              </a:rPr>
              <a:t>설치 방법 </a:t>
            </a:r>
            <a:r>
              <a:rPr lang="en-US" altLang="ko-KR" sz="5400" dirty="0" smtClean="0">
                <a:solidFill>
                  <a:schemeClr val="bg1"/>
                </a:solidFill>
              </a:rPr>
              <a:t>&amp; </a:t>
            </a:r>
            <a:r>
              <a:rPr lang="ko-KR" altLang="en-US" sz="5400" dirty="0" smtClean="0">
                <a:solidFill>
                  <a:schemeClr val="bg1"/>
                </a:solidFill>
              </a:rPr>
              <a:t>버전 체크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18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Anaconda </a:t>
            </a:r>
            <a:r>
              <a:rPr lang="ko-KR" altLang="en-US" sz="3200" dirty="0" smtClean="0">
                <a:solidFill>
                  <a:schemeClr val="bg1"/>
                </a:solidFill>
              </a:rPr>
              <a:t>설치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140" y="882286"/>
            <a:ext cx="1082144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 smtClean="0"/>
              <a:t>Anaconda </a:t>
            </a:r>
            <a:r>
              <a:rPr lang="ko-KR" altLang="en-US" sz="2800" dirty="0" smtClean="0"/>
              <a:t>를 설치</a:t>
            </a:r>
            <a:endParaRPr lang="en-US" altLang="ko-KR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python interpreter</a:t>
            </a:r>
            <a:r>
              <a:rPr lang="ko-KR" altLang="en-US" sz="2800" dirty="0" smtClean="0"/>
              <a:t>와 수업에 사용할 </a:t>
            </a:r>
            <a:r>
              <a:rPr lang="en-US" altLang="ko-KR" sz="2800" dirty="0" smtClean="0"/>
              <a:t>package</a:t>
            </a:r>
            <a:r>
              <a:rPr lang="ko-KR" altLang="en-US" sz="2800" dirty="0" smtClean="0"/>
              <a:t>가 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numpy</a:t>
            </a:r>
            <a:r>
              <a:rPr lang="en-US" altLang="ko-KR" sz="2800" dirty="0" smtClean="0"/>
              <a:t>, pandas, </a:t>
            </a:r>
            <a:r>
              <a:rPr lang="en-US" altLang="ko-KR" sz="2800" dirty="0" err="1" smtClean="0"/>
              <a:t>matplotlib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등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포함</a:t>
            </a:r>
            <a:endParaRPr lang="en-US" altLang="ko-KR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개발환경 </a:t>
            </a:r>
            <a:r>
              <a:rPr lang="en-US" altLang="ko-KR" sz="2800" dirty="0" err="1" smtClean="0"/>
              <a:t>jupyter</a:t>
            </a:r>
            <a:r>
              <a:rPr lang="en-US" altLang="ko-KR" sz="2800" dirty="0" smtClean="0"/>
              <a:t> notebook</a:t>
            </a:r>
            <a:r>
              <a:rPr lang="ko-KR" altLang="en-US" sz="2800" dirty="0"/>
              <a:t>이</a:t>
            </a:r>
            <a:r>
              <a:rPr lang="ko-KR" altLang="en-US" sz="2800" dirty="0" smtClean="0"/>
              <a:t> 포함</a:t>
            </a:r>
            <a:endParaRPr lang="en-US" altLang="ko-KR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9961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75" y="2445762"/>
            <a:ext cx="3009393" cy="288133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Anaconda </a:t>
            </a:r>
            <a:r>
              <a:rPr lang="ko-KR" altLang="en-US" sz="3200" dirty="0" smtClean="0">
                <a:solidFill>
                  <a:schemeClr val="bg1"/>
                </a:solidFill>
              </a:rPr>
              <a:t>설치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811" y="805582"/>
            <a:ext cx="10821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Anaconda </a:t>
            </a:r>
            <a:r>
              <a:rPr lang="ko-KR" altLang="en-US" sz="2400" dirty="0" smtClean="0"/>
              <a:t>설치 방법</a:t>
            </a:r>
            <a:endParaRPr lang="en-US" altLang="ko-KR" sz="24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/>
              <a:t>아래의 </a:t>
            </a:r>
            <a:r>
              <a:rPr lang="en-US" altLang="ko-KR" sz="2400" dirty="0"/>
              <a:t>site</a:t>
            </a:r>
            <a:r>
              <a:rPr lang="ko-KR" altLang="en-US" sz="2400" dirty="0"/>
              <a:t>에 가서 본인 컴퓨터 </a:t>
            </a:r>
            <a:r>
              <a:rPr lang="en-US" altLang="ko-KR" sz="2400" dirty="0"/>
              <a:t>OS bit </a:t>
            </a:r>
            <a:r>
              <a:rPr lang="ko-KR" altLang="en-US" sz="2400" dirty="0"/>
              <a:t>에 맞는 </a:t>
            </a:r>
            <a:r>
              <a:rPr lang="en-US" altLang="ko-KR" sz="2400" dirty="0"/>
              <a:t>(</a:t>
            </a:r>
            <a:r>
              <a:rPr lang="ko-KR" altLang="en-US" sz="2400" dirty="0"/>
              <a:t>보통 </a:t>
            </a:r>
            <a:r>
              <a:rPr lang="en-US" altLang="ko-KR" sz="2400" dirty="0"/>
              <a:t>64bit)</a:t>
            </a:r>
            <a:br>
              <a:rPr lang="en-US" altLang="ko-KR" sz="2400" dirty="0"/>
            </a:br>
            <a:r>
              <a:rPr lang="en-US" altLang="ko-KR" sz="2400" dirty="0" smtClean="0"/>
              <a:t>anaconda</a:t>
            </a:r>
            <a:r>
              <a:rPr lang="ko-KR" altLang="en-US" sz="2400" dirty="0"/>
              <a:t>를 다운 받은 후 설치 한다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www.anaconda.com/products/individual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472867" y="489583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sym typeface="Wingdings" panose="05000000000000000000" pitchFamily="2" charset="2"/>
              </a:rPr>
              <a:t> </a:t>
            </a:r>
            <a:r>
              <a:rPr lang="ko-KR" alt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다른 </a:t>
            </a:r>
            <a:r>
              <a:rPr lang="en-US" altLang="ko-KR" dirty="0" smtClean="0">
                <a:solidFill>
                  <a:srgbClr val="0070C0"/>
                </a:solidFill>
                <a:sym typeface="Wingdings" panose="05000000000000000000" pitchFamily="2" charset="2"/>
              </a:rPr>
              <a:t>OS </a:t>
            </a:r>
            <a:r>
              <a:rPr lang="ko-KR" altLang="en-US" dirty="0" smtClean="0">
                <a:solidFill>
                  <a:srgbClr val="0070C0"/>
                </a:solidFill>
              </a:rPr>
              <a:t>클릭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7640" y="5932906"/>
            <a:ext cx="10821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다운받은 후 실행하고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변경사항 없이 </a:t>
            </a:r>
            <a:r>
              <a:rPr lang="ko-KR" altLang="en-US" sz="2400" dirty="0"/>
              <a:t>다음 </a:t>
            </a:r>
            <a:r>
              <a:rPr lang="en-US" altLang="ko-KR" sz="2400" dirty="0"/>
              <a:t>(next)</a:t>
            </a:r>
            <a:r>
              <a:rPr lang="ko-KR" altLang="en-US" sz="2400" dirty="0"/>
              <a:t>를 여러 번 누르면</a:t>
            </a:r>
            <a:r>
              <a:rPr lang="en-US" altLang="ko-KR" sz="2400" dirty="0"/>
              <a:t> </a:t>
            </a:r>
            <a:r>
              <a:rPr lang="ko-KR" altLang="en-US" sz="2400" dirty="0"/>
              <a:t>설치 </a:t>
            </a:r>
            <a:r>
              <a:rPr lang="ko-KR" altLang="en-US" sz="2400" dirty="0" smtClean="0"/>
              <a:t>됨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000" dirty="0" smtClean="0"/>
              <a:t>(</a:t>
            </a:r>
            <a:r>
              <a:rPr lang="ko-KR" altLang="en-US" sz="2000" dirty="0" smtClean="0"/>
              <a:t>소요시간 약 </a:t>
            </a:r>
            <a:r>
              <a:rPr lang="en-US" altLang="ko-KR" sz="2000" dirty="0" smtClean="0"/>
              <a:t>15</a:t>
            </a:r>
            <a:r>
              <a:rPr lang="ko-KR" altLang="en-US" sz="2000" dirty="0" smtClean="0"/>
              <a:t>분 이내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컴퓨터 사양에 따라 다를 수 있음</a:t>
            </a:r>
            <a:r>
              <a:rPr lang="en-US" altLang="ko-KR" sz="2000" dirty="0" smtClean="0"/>
              <a:t>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38" y="3646903"/>
            <a:ext cx="6334124" cy="221242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41763" y="3962772"/>
            <a:ext cx="2656457" cy="2819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335172" y="3355119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 </a:t>
            </a:r>
            <a:r>
              <a:rPr lang="en-US" altLang="ko-KR" dirty="0" smtClean="0"/>
              <a:t>Window</a:t>
            </a:r>
            <a:r>
              <a:rPr lang="ko-KR" altLang="en-US" dirty="0" smtClean="0"/>
              <a:t>의 경우 클릭</a:t>
            </a:r>
            <a:endParaRPr lang="ko-KR" altLang="en-US" dirty="0"/>
          </a:p>
        </p:txBody>
      </p:sp>
      <p:cxnSp>
        <p:nvCxnSpPr>
          <p:cNvPr id="15" name="꺾인 연결선 14"/>
          <p:cNvCxnSpPr>
            <a:stCxn id="4" idx="2"/>
          </p:cNvCxnSpPr>
          <p:nvPr/>
        </p:nvCxnSpPr>
        <p:spPr>
          <a:xfrm rot="16200000" flipH="1">
            <a:off x="3493849" y="3542818"/>
            <a:ext cx="238125" cy="380667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008610" y="4845273"/>
            <a:ext cx="3356649" cy="45085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43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55" y="910164"/>
            <a:ext cx="4733925" cy="3705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897" y="910164"/>
            <a:ext cx="4752975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713" y="4698456"/>
            <a:ext cx="502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8. </a:t>
            </a:r>
            <a:r>
              <a:rPr lang="ko-KR" altLang="en-US" b="1" dirty="0" smtClean="0"/>
              <a:t>디폴트 </a:t>
            </a:r>
            <a:r>
              <a:rPr lang="en-US" altLang="ko-KR" b="1" dirty="0" smtClean="0"/>
              <a:t>Destination Folder </a:t>
            </a:r>
            <a:r>
              <a:rPr lang="ko-KR" altLang="en-US" b="1" dirty="0" smtClean="0"/>
              <a:t>에서 </a:t>
            </a:r>
            <a:r>
              <a:rPr lang="en-US" altLang="ko-KR" b="1" dirty="0" smtClean="0"/>
              <a:t>Next</a:t>
            </a:r>
            <a:r>
              <a:rPr lang="ko-KR" altLang="en-US" b="1" dirty="0" smtClean="0"/>
              <a:t>해서 넘어가면 </a:t>
            </a:r>
            <a:r>
              <a:rPr lang="en-US" altLang="ko-KR" b="1" dirty="0" smtClean="0"/>
              <a:t>OK</a:t>
            </a:r>
            <a:endParaRPr 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6010897" y="4698456"/>
            <a:ext cx="58763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8-1. </a:t>
            </a:r>
            <a:r>
              <a:rPr lang="ko-KR" altLang="en-US" b="1" dirty="0" smtClean="0"/>
              <a:t>혹시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디폴트 </a:t>
            </a:r>
            <a:r>
              <a:rPr lang="en-US" altLang="ko-KR" b="1" dirty="0"/>
              <a:t>Destination Folder 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anaconda</a:t>
            </a:r>
            <a:r>
              <a:rPr lang="ko-KR" altLang="en-US" b="1" dirty="0" smtClean="0"/>
              <a:t>가 설치가 안되고 에러가 나면</a:t>
            </a:r>
            <a:r>
              <a:rPr lang="en-US" altLang="ko-KR" b="1" dirty="0" smtClean="0"/>
              <a:t>, C</a:t>
            </a:r>
            <a:r>
              <a:rPr lang="ko-KR" altLang="en-US" b="1" dirty="0" smtClean="0"/>
              <a:t>아래에 </a:t>
            </a:r>
            <a:r>
              <a:rPr lang="en-US" altLang="ko-KR" b="1" dirty="0" smtClean="0"/>
              <a:t>anaconda3</a:t>
            </a:r>
            <a:r>
              <a:rPr lang="ko-KR" altLang="en-US" b="1" dirty="0" smtClean="0"/>
              <a:t>이라는 폴더를 하나 만들고 그곳에 </a:t>
            </a:r>
            <a:r>
              <a:rPr lang="en-US" altLang="ko-KR" b="1" dirty="0" smtClean="0"/>
              <a:t>anaconda </a:t>
            </a:r>
            <a:r>
              <a:rPr lang="ko-KR" altLang="en-US" b="1" dirty="0" smtClean="0"/>
              <a:t>설치하자</a:t>
            </a:r>
            <a:endParaRPr lang="en-US" altLang="ko-KR" b="1" dirty="0" smtClean="0"/>
          </a:p>
          <a:p>
            <a:r>
              <a:rPr lang="en-US" b="1" dirty="0" smtClean="0"/>
              <a:t>(- </a:t>
            </a:r>
            <a:r>
              <a:rPr lang="en-US" altLang="ko-KR" b="1" dirty="0"/>
              <a:t>Destination </a:t>
            </a:r>
            <a:r>
              <a:rPr lang="en-US" altLang="ko-KR" b="1" dirty="0" smtClean="0"/>
              <a:t>Folder</a:t>
            </a:r>
            <a:r>
              <a:rPr lang="ko-KR" altLang="en-US" b="1" dirty="0" smtClean="0"/>
              <a:t>에 한글이 포함 되어있으면 에러 발생</a:t>
            </a:r>
            <a:r>
              <a:rPr lang="en-US" altLang="ko-KR" b="1" dirty="0" smtClean="0"/>
              <a:t>)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6769" y="167591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Anaconda install </a:t>
            </a:r>
            <a:r>
              <a:rPr lang="ko-KR" altLang="en-US" sz="3200" dirty="0" smtClean="0"/>
              <a:t>시 자주 발생하는 에러 처리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1735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066800" y="2496433"/>
            <a:ext cx="10058400" cy="1547018"/>
          </a:xfrm>
          <a:solidFill>
            <a:schemeClr val="accent2">
              <a:lumMod val="50000"/>
            </a:schemeClr>
          </a:solidFill>
        </p:spPr>
        <p:txBody>
          <a:bodyPr anchor="ctr"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주차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25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" y="2597504"/>
            <a:ext cx="6397171" cy="62895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83642" y="914551"/>
            <a:ext cx="403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9263" indent="-449263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uninstall </a:t>
            </a:r>
            <a:r>
              <a:rPr lang="ko-KR" altLang="en-US" sz="2400" dirty="0" smtClean="0"/>
              <a:t>방법</a:t>
            </a:r>
            <a:endParaRPr lang="en-US" altLang="ko-KR" sz="2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49854" y="1702391"/>
            <a:ext cx="695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아래 경로의</a:t>
            </a:r>
            <a:r>
              <a:rPr lang="en-US" altLang="ko-KR" b="1" dirty="0" smtClean="0"/>
              <a:t> Anaconda3 </a:t>
            </a:r>
            <a:r>
              <a:rPr lang="ko-KR" altLang="en-US" b="1" dirty="0" smtClean="0"/>
              <a:t>폴더</a:t>
            </a:r>
            <a:r>
              <a:rPr lang="ko-KR" altLang="en-US" dirty="0" smtClean="0"/>
              <a:t>에 가서 </a:t>
            </a:r>
            <a:r>
              <a:rPr lang="en-US" altLang="ko-KR" b="1" dirty="0" smtClean="0"/>
              <a:t>Uninstall-Anaconda3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89405" y="1702391"/>
            <a:ext cx="3148028" cy="3693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410296" y="1702391"/>
            <a:ext cx="236875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256794" y="2703242"/>
            <a:ext cx="78381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573807" y="3310754"/>
            <a:ext cx="4858212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 smtClean="0">
                <a:solidFill>
                  <a:schemeClr val="tx1"/>
                </a:solidFill>
              </a:rPr>
              <a:t>jmjung &lt;user </a:t>
            </a:r>
            <a:r>
              <a:rPr lang="en-US" altLang="ko-KR" dirty="0">
                <a:solidFill>
                  <a:schemeClr val="tx1"/>
                </a:solidFill>
              </a:rPr>
              <a:t>name&gt;</a:t>
            </a:r>
            <a:r>
              <a:rPr lang="ko-KR" altLang="en-US" dirty="0">
                <a:solidFill>
                  <a:schemeClr val="tx1"/>
                </a:solidFill>
              </a:rPr>
              <a:t>은 컴퓨터 마다 다름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컴퓨터 로그인 화면에 나오는 이름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7044557" y="2629674"/>
            <a:ext cx="4568231" cy="1294349"/>
            <a:chOff x="4736436" y="1884680"/>
            <a:chExt cx="3616015" cy="927923"/>
          </a:xfrm>
        </p:grpSpPr>
        <p:grpSp>
          <p:nvGrpSpPr>
            <p:cNvPr id="20" name="그룹 19"/>
            <p:cNvGrpSpPr/>
            <p:nvPr/>
          </p:nvGrpSpPr>
          <p:grpSpPr>
            <a:xfrm>
              <a:off x="4736438" y="1889597"/>
              <a:ext cx="3616013" cy="834665"/>
              <a:chOff x="2091866" y="4386264"/>
              <a:chExt cx="3616013" cy="834665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3"/>
              <a:srcRect l="65536" b="-129"/>
              <a:stretch/>
            </p:blipFill>
            <p:spPr>
              <a:xfrm>
                <a:off x="3529780" y="4386264"/>
                <a:ext cx="2178099" cy="829749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3"/>
              <a:srcRect r="77248" b="-723"/>
              <a:stretch/>
            </p:blipFill>
            <p:spPr>
              <a:xfrm>
                <a:off x="2091866" y="4386264"/>
                <a:ext cx="1437914" cy="834665"/>
              </a:xfrm>
              <a:prstGeom prst="rect">
                <a:avLst/>
              </a:prstGeom>
            </p:spPr>
          </p:pic>
        </p:grpSp>
        <p:sp>
          <p:nvSpPr>
            <p:cNvPr id="21" name="직사각형 20"/>
            <p:cNvSpPr/>
            <p:nvPr/>
          </p:nvSpPr>
          <p:spPr>
            <a:xfrm>
              <a:off x="4736437" y="1884680"/>
              <a:ext cx="3616013" cy="9279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736436" y="2278000"/>
              <a:ext cx="1437916" cy="2397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mtClean="0">
                <a:solidFill>
                  <a:schemeClr val="bg1"/>
                </a:solidFill>
              </a:rPr>
              <a:t>Anaconda uninstall </a:t>
            </a:r>
            <a:r>
              <a:rPr lang="ko-KR" altLang="en-US" sz="3200" dirty="0" smtClean="0">
                <a:solidFill>
                  <a:schemeClr val="bg1"/>
                </a:solidFill>
              </a:rPr>
              <a:t>방법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1706789" y="2170860"/>
            <a:ext cx="500743" cy="3232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 rot="19572580">
            <a:off x="6629320" y="2170808"/>
            <a:ext cx="500743" cy="32320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33288" y="2926857"/>
            <a:ext cx="1203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또는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Users)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76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3" grpId="0" animBg="1"/>
      <p:bldP spid="27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Anaconda </a:t>
            </a:r>
            <a:r>
              <a:rPr lang="ko-KR" altLang="en-US" sz="3200" dirty="0" smtClean="0">
                <a:solidFill>
                  <a:schemeClr val="bg1"/>
                </a:solidFill>
              </a:rPr>
              <a:t>설치 후 </a:t>
            </a:r>
            <a:r>
              <a:rPr lang="en-US" altLang="ko-KR" sz="3200" dirty="0" smtClean="0">
                <a:solidFill>
                  <a:schemeClr val="bg1"/>
                </a:solidFill>
              </a:rPr>
              <a:t>python interpreter </a:t>
            </a:r>
            <a:r>
              <a:rPr lang="ko-KR" altLang="en-US" sz="3200" dirty="0" smtClean="0">
                <a:solidFill>
                  <a:schemeClr val="bg1"/>
                </a:solidFill>
              </a:rPr>
              <a:t>버전 확인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23884" y="1353068"/>
            <a:ext cx="3514173" cy="2586277"/>
            <a:chOff x="7706277" y="957023"/>
            <a:chExt cx="4167218" cy="308612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6277" y="957023"/>
              <a:ext cx="4167218" cy="3086123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8388443" y="2390229"/>
              <a:ext cx="2301328" cy="4690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23884" y="859399"/>
            <a:ext cx="458149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1) </a:t>
            </a:r>
            <a:r>
              <a:rPr lang="ko-KR" altLang="en-US" dirty="0" smtClean="0"/>
              <a:t>설치 후</a:t>
            </a:r>
            <a:r>
              <a:rPr lang="en-US" altLang="ko-KR" dirty="0" smtClean="0"/>
              <a:t>, anaconda Prompt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 rot="5400000">
            <a:off x="1394953" y="1683364"/>
            <a:ext cx="1136337" cy="399142"/>
          </a:xfrm>
          <a:prstGeom prst="rightArrow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517073" y="2451104"/>
            <a:ext cx="724312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현재 최신버전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Anaconda3-2021.11-Windows-x86_64</a:t>
            </a:r>
            <a:r>
              <a:rPr lang="en-US" altLang="ko-KR" sz="20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그 이전에 설치한 경우 그 이전 버전일 수 있음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예</a:t>
            </a:r>
            <a:r>
              <a:rPr lang="en-US" altLang="ko-KR" sz="2000" dirty="0" smtClean="0"/>
              <a:t>: 3.8.1)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/>
              <a:t>본 수업에서는 </a:t>
            </a:r>
            <a:r>
              <a:rPr lang="en-US" altLang="ko-KR" sz="2000" b="1" dirty="0" smtClean="0"/>
              <a:t>python 3.9.7 </a:t>
            </a:r>
            <a:r>
              <a:rPr lang="ko-KR" altLang="en-US" sz="2000" b="1" dirty="0" smtClean="0"/>
              <a:t>버전을 사용할 예정</a:t>
            </a: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그러나 </a:t>
            </a:r>
            <a:r>
              <a:rPr lang="en-US" altLang="ko-KR" sz="2000" dirty="0"/>
              <a:t>python </a:t>
            </a:r>
            <a:r>
              <a:rPr lang="en-US" altLang="ko-KR" sz="2000" dirty="0" smtClean="0"/>
              <a:t>3.7 </a:t>
            </a:r>
            <a:r>
              <a:rPr lang="ko-KR" altLang="en-US" sz="2000" dirty="0" smtClean="0"/>
              <a:t>이상이면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문제는 없을 것으로 예상됨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(</a:t>
            </a:r>
            <a:r>
              <a:rPr lang="ko-KR" altLang="en-US" sz="2000" dirty="0"/>
              <a:t>혹시 다른 버전의 </a:t>
            </a:r>
            <a:r>
              <a:rPr lang="en-US" altLang="ko-KR" sz="2000" dirty="0"/>
              <a:t>python </a:t>
            </a:r>
            <a:r>
              <a:rPr lang="ko-KR" altLang="en-US" sz="2000" dirty="0"/>
              <a:t>사용하는 학생 중</a:t>
            </a:r>
            <a:r>
              <a:rPr lang="en-US" altLang="ko-KR" sz="2000" dirty="0"/>
              <a:t>, </a:t>
            </a:r>
            <a:r>
              <a:rPr lang="ko-KR" altLang="en-US" sz="2000" dirty="0"/>
              <a:t>수업에서 제공하는 </a:t>
            </a:r>
            <a:r>
              <a:rPr lang="ko-KR" altLang="en-US" sz="2000" dirty="0" smtClean="0"/>
              <a:t>결과와 다르게 </a:t>
            </a:r>
            <a:r>
              <a:rPr lang="ko-KR" altLang="en-US" sz="2000" dirty="0"/>
              <a:t>나오는 경우는 알려주기 </a:t>
            </a:r>
            <a:r>
              <a:rPr lang="ko-KR" altLang="en-US" sz="2000" dirty="0" smtClean="0"/>
              <a:t>바람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혹시 </a:t>
            </a:r>
            <a:r>
              <a:rPr lang="en-US" altLang="ko-KR" sz="2000" dirty="0" smtClean="0"/>
              <a:t>python</a:t>
            </a:r>
            <a:r>
              <a:rPr lang="ko-KR" altLang="en-US" sz="2000" dirty="0" smtClean="0"/>
              <a:t>이 </a:t>
            </a:r>
            <a:r>
              <a:rPr lang="en-US" altLang="ko-KR" sz="2000" dirty="0" smtClean="0"/>
              <a:t>3.6 </a:t>
            </a:r>
            <a:r>
              <a:rPr lang="ko-KR" altLang="en-US" sz="2000" dirty="0" smtClean="0"/>
              <a:t>이하 버전이면</a:t>
            </a:r>
            <a:r>
              <a:rPr lang="en-US" altLang="ko-KR" sz="2000" dirty="0" smtClean="0"/>
              <a:t>, anaconda </a:t>
            </a:r>
            <a:r>
              <a:rPr lang="ko-KR" altLang="en-US" sz="2000" dirty="0" smtClean="0"/>
              <a:t>삭제 후 다시 설치하기를 권장 </a:t>
            </a:r>
            <a:r>
              <a:rPr lang="en-US" altLang="ko-KR" sz="2000" dirty="0" smtClean="0"/>
              <a:t>(</a:t>
            </a:r>
            <a:r>
              <a:rPr lang="en-US" altLang="ko-KR" sz="2000" dirty="0" smtClean="0"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sym typeface="Wingdings" panose="05000000000000000000" pitchFamily="2" charset="2"/>
              </a:rPr>
              <a:t>이전 슬라이드 참고</a:t>
            </a:r>
            <a:r>
              <a:rPr lang="en-US" altLang="ko-KR" sz="2000" dirty="0" smtClean="0"/>
              <a:t>)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379" y="1314766"/>
            <a:ext cx="3867690" cy="619211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V="1">
            <a:off x="6103760" y="1841644"/>
            <a:ext cx="1" cy="3859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187379" y="859399"/>
            <a:ext cx="356732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457200" indent="-457200">
              <a:buFont typeface="Wingdings" panose="05000000000000000000" pitchFamily="2" charset="2"/>
              <a:buChar char="l"/>
              <a:defRPr sz="2400"/>
            </a:lvl1pPr>
          </a:lstStyle>
          <a:p>
            <a:pPr marL="0" indent="0">
              <a:buNone/>
            </a:pPr>
            <a:r>
              <a:rPr lang="en-US" altLang="ko-KR" sz="1800" dirty="0" smtClean="0"/>
              <a:t>2) python interpreter</a:t>
            </a:r>
            <a:r>
              <a:rPr lang="ko-KR" altLang="en-US" sz="1800" dirty="0" smtClean="0"/>
              <a:t> 버전 확인</a:t>
            </a:r>
            <a:endParaRPr lang="ko-KR" altLang="en-US" sz="1800" dirty="0"/>
          </a:p>
        </p:txBody>
      </p:sp>
      <p:sp>
        <p:nvSpPr>
          <p:cNvPr id="32" name="직사각형 31"/>
          <p:cNvSpPr/>
          <p:nvPr/>
        </p:nvSpPr>
        <p:spPr>
          <a:xfrm>
            <a:off x="5187379" y="1568057"/>
            <a:ext cx="1504950" cy="314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16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설치된 </a:t>
            </a:r>
            <a:r>
              <a:rPr lang="en-US" altLang="ko-KR" sz="3200" dirty="0" smtClean="0">
                <a:solidFill>
                  <a:schemeClr val="bg1"/>
                </a:solidFill>
              </a:rPr>
              <a:t>package </a:t>
            </a:r>
            <a:r>
              <a:rPr lang="ko-KR" altLang="en-US" sz="3200" dirty="0" smtClean="0">
                <a:solidFill>
                  <a:schemeClr val="bg1"/>
                </a:solidFill>
              </a:rPr>
              <a:t>버전 조정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</a:rPr>
              <a:t>필요시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84" y="2737743"/>
            <a:ext cx="9917897" cy="40186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4" y="830161"/>
            <a:ext cx="7924118" cy="181248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768600" y="2737743"/>
            <a:ext cx="3443600" cy="3692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295385" y="2737743"/>
            <a:ext cx="347723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 </a:t>
            </a:r>
            <a:r>
              <a:rPr lang="ko-KR" altLang="en-US" dirty="0" smtClean="0"/>
              <a:t>원하는 버전으로 </a:t>
            </a:r>
            <a:r>
              <a:rPr lang="en-US" altLang="ko-KR" dirty="0" smtClean="0"/>
              <a:t>downgrade</a:t>
            </a:r>
            <a:br>
              <a:rPr lang="en-US" altLang="ko-KR" dirty="0" smtClean="0"/>
            </a:br>
            <a:r>
              <a:rPr lang="en-US" altLang="ko-KR" dirty="0" smtClean="0"/>
              <a:t>    or upgrade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003776" y="6350286"/>
            <a:ext cx="337332" cy="406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124449" y="830161"/>
            <a:ext cx="547687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/>
              <a:t>conda</a:t>
            </a:r>
            <a:r>
              <a:rPr lang="en-US" altLang="ko-KR" b="1" dirty="0"/>
              <a:t> list &lt;name&gt; 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현재 설치된 </a:t>
            </a:r>
            <a:r>
              <a:rPr lang="en-US" altLang="ko-KR" dirty="0"/>
              <a:t>package </a:t>
            </a:r>
            <a:r>
              <a:rPr lang="ko-KR" altLang="en-US" dirty="0"/>
              <a:t>중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 smtClean="0"/>
              <a:t>name</a:t>
            </a:r>
            <a:r>
              <a:rPr lang="ko-KR" altLang="en-US" dirty="0" smtClean="0"/>
              <a:t>이 </a:t>
            </a:r>
            <a:r>
              <a:rPr lang="ko-KR" altLang="en-US" dirty="0"/>
              <a:t>들어간 </a:t>
            </a:r>
            <a:r>
              <a:rPr lang="en-US" altLang="ko-KR" dirty="0"/>
              <a:t>package</a:t>
            </a:r>
            <a:r>
              <a:rPr lang="ko-KR" altLang="en-US" dirty="0"/>
              <a:t>의 </a:t>
            </a:r>
            <a:r>
              <a:rPr lang="en-US" altLang="ko-KR" dirty="0"/>
              <a:t>version</a:t>
            </a:r>
            <a:r>
              <a:rPr lang="ko-KR" altLang="en-US" dirty="0"/>
              <a:t>을 보여줌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96796" y="830161"/>
            <a:ext cx="1970820" cy="355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2658" y="830161"/>
            <a:ext cx="896768" cy="3557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(base)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2658" y="2737743"/>
            <a:ext cx="896768" cy="2975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(base)</a:t>
            </a:r>
            <a:endParaRPr lang="ko-KR" altLang="en-US" sz="1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5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066800" y="2496433"/>
            <a:ext cx="10058400" cy="1547018"/>
          </a:xfrm>
          <a:solidFill>
            <a:schemeClr val="accent1">
              <a:lumMod val="50000"/>
            </a:schemeClr>
          </a:solidFill>
        </p:spPr>
        <p:txBody>
          <a:bodyPr anchor="ctr">
            <a:normAutofit/>
          </a:bodyPr>
          <a:lstStyle/>
          <a:p>
            <a:r>
              <a:rPr lang="en-US" altLang="ko-KR" sz="5400" dirty="0" err="1" smtClean="0">
                <a:solidFill>
                  <a:schemeClr val="bg1"/>
                </a:solidFill>
              </a:rPr>
              <a:t>Jupyter</a:t>
            </a:r>
            <a:r>
              <a:rPr lang="en-US" altLang="ko-KR" sz="5400" dirty="0" smtClean="0">
                <a:solidFill>
                  <a:schemeClr val="bg1"/>
                </a:solidFill>
              </a:rPr>
              <a:t> notebook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41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9689"/>
          <a:stretch/>
        </p:blipFill>
        <p:spPr>
          <a:xfrm>
            <a:off x="778604" y="2731455"/>
            <a:ext cx="8901242" cy="2853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8161" y="1843124"/>
            <a:ext cx="8612038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python    </a:t>
            </a:r>
            <a:r>
              <a:rPr lang="en-US" altLang="ko-KR" sz="2800" dirty="0" smtClean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r>
              <a:rPr lang="en-US" altLang="ko-KR" sz="2800" dirty="0" smtClean="0">
                <a:sym typeface="Wingdings" panose="05000000000000000000" pitchFamily="2" charset="2"/>
              </a:rPr>
              <a:t>      </a:t>
            </a:r>
            <a:r>
              <a:rPr lang="en-US" altLang="ko-KR" sz="2800" dirty="0" err="1" smtClean="0">
                <a:sym typeface="Wingdings" panose="05000000000000000000" pitchFamily="2" charset="2"/>
              </a:rPr>
              <a:t>Ipython</a:t>
            </a:r>
            <a:r>
              <a:rPr lang="en-US" altLang="ko-KR" sz="2800" dirty="0" smtClean="0">
                <a:sym typeface="Wingdings" panose="05000000000000000000" pitchFamily="2" charset="2"/>
              </a:rPr>
              <a:t>     </a:t>
            </a:r>
            <a:r>
              <a:rPr lang="en-US" altLang="ko-KR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altLang="ko-KR" sz="2800" dirty="0" smtClean="0">
                <a:sym typeface="Wingdings" panose="05000000000000000000" pitchFamily="2" charset="2"/>
              </a:rPr>
              <a:t>   </a:t>
            </a:r>
            <a:r>
              <a:rPr lang="en-US" altLang="ko-KR" sz="2800" b="1" dirty="0" err="1" smtClean="0">
                <a:sym typeface="Wingdings" panose="05000000000000000000" pitchFamily="2" charset="2"/>
              </a:rPr>
              <a:t>Jupyter</a:t>
            </a:r>
            <a:r>
              <a:rPr lang="en-US" altLang="ko-KR" sz="2800" b="1" dirty="0" smtClean="0">
                <a:sym typeface="Wingdings" panose="05000000000000000000" pitchFamily="2" charset="2"/>
              </a:rPr>
              <a:t> notebook</a:t>
            </a:r>
            <a:endParaRPr lang="ko-KR" alt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648331" y="904147"/>
            <a:ext cx="19113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70C0"/>
                </a:solidFill>
              </a:rPr>
              <a:t>interaction</a:t>
            </a:r>
            <a:br>
              <a:rPr lang="en-US" altLang="ko-KR" sz="2800" dirty="0" smtClean="0">
                <a:solidFill>
                  <a:srgbClr val="0070C0"/>
                </a:solidFill>
              </a:rPr>
            </a:br>
            <a:r>
              <a:rPr lang="en-US" altLang="ko-KR" sz="2800" dirty="0" smtClean="0">
                <a:solidFill>
                  <a:srgbClr val="0070C0"/>
                </a:solidFill>
              </a:rPr>
              <a:t>mode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41229" y="838371"/>
            <a:ext cx="11240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FF0000"/>
                </a:solidFill>
              </a:rPr>
              <a:t>web</a:t>
            </a:r>
          </a:p>
          <a:p>
            <a:pPr algn="ctr"/>
            <a:r>
              <a:rPr lang="en-US" altLang="ko-KR" sz="2800" dirty="0" smtClean="0">
                <a:solidFill>
                  <a:srgbClr val="FF0000"/>
                </a:solidFill>
              </a:rPr>
              <a:t>mode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 smtClean="0"/>
              <a:t>Jupyter</a:t>
            </a:r>
            <a:r>
              <a:rPr lang="en-US" altLang="ko-KR" sz="3200" dirty="0" smtClean="0"/>
              <a:t> notebook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542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91357" y="863606"/>
            <a:ext cx="87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 smtClean="0"/>
              <a:t>Anaconda Prompt</a:t>
            </a:r>
            <a:r>
              <a:rPr lang="ko-KR" altLang="en-US" sz="2400" dirty="0" smtClean="0"/>
              <a:t>를 클릭</a:t>
            </a:r>
            <a:endParaRPr lang="en-US" altLang="ko-KR" sz="2400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4941962" y="884520"/>
            <a:ext cx="3527805" cy="1736524"/>
            <a:chOff x="4491607" y="3148939"/>
            <a:chExt cx="3786573" cy="186090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27706" b="41854"/>
            <a:stretch/>
          </p:blipFill>
          <p:spPr>
            <a:xfrm>
              <a:off x="5179466" y="3148939"/>
              <a:ext cx="3098714" cy="1860903"/>
            </a:xfrm>
            <a:prstGeom prst="rect">
              <a:avLst/>
            </a:prstGeom>
          </p:spPr>
        </p:pic>
        <p:sp>
          <p:nvSpPr>
            <p:cNvPr id="12" name="오른쪽 화살표 11"/>
            <p:cNvSpPr/>
            <p:nvPr/>
          </p:nvSpPr>
          <p:spPr>
            <a:xfrm>
              <a:off x="4491607" y="4253462"/>
              <a:ext cx="1375718" cy="275419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24695" y="2674108"/>
            <a:ext cx="11558448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2. cd (change directory) </a:t>
            </a:r>
            <a:r>
              <a:rPr lang="ko-KR" altLang="en-US" sz="2400" dirty="0" smtClean="0"/>
              <a:t>명령을 이용하여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작업을 수행할 폴더</a:t>
            </a:r>
            <a:r>
              <a:rPr lang="ko-KR" altLang="en-US" sz="2400" dirty="0" smtClean="0"/>
              <a:t>로 이동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    </a:t>
            </a:r>
            <a:r>
              <a:rPr lang="en-US" altLang="ko-KR" sz="2400" dirty="0" smtClean="0">
                <a:sym typeface="Wingdings" panose="05000000000000000000" pitchFamily="2" charset="2"/>
              </a:rPr>
              <a:t> </a:t>
            </a:r>
            <a:r>
              <a:rPr lang="en-US" altLang="ko-KR" sz="2400" dirty="0" smtClean="0"/>
              <a:t>window</a:t>
            </a:r>
            <a:r>
              <a:rPr lang="ko-KR" altLang="en-US" sz="2400" dirty="0" smtClean="0"/>
              <a:t>에서</a:t>
            </a:r>
            <a:r>
              <a:rPr lang="en-US" altLang="ko-KR" sz="2400" dirty="0" smtClean="0"/>
              <a:t>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해당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폴더</a:t>
            </a:r>
            <a:r>
              <a:rPr lang="ko-KR" altLang="en-US" sz="2400" dirty="0" smtClean="0"/>
              <a:t>로 이동 후 주소복사하면 편하다</a:t>
            </a:r>
            <a:r>
              <a:rPr lang="en-US" altLang="ko-KR" sz="2400" dirty="0" smtClean="0"/>
              <a:t>.</a:t>
            </a:r>
          </a:p>
          <a:p>
            <a:pPr marL="987425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작성한 코드가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</a:t>
            </a:r>
            <a:r>
              <a:rPr lang="ko-KR" altLang="en-US" sz="2000" dirty="0" smtClean="0"/>
              <a:t>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폴더</a:t>
            </a:r>
            <a:r>
              <a:rPr lang="ko-KR" altLang="en-US" sz="2000" dirty="0" smtClean="0"/>
              <a:t>에 저장된다</a:t>
            </a:r>
            <a:r>
              <a:rPr lang="en-US" altLang="ko-KR" sz="2000" dirty="0" smtClean="0"/>
              <a:t>.</a:t>
            </a:r>
          </a:p>
          <a:p>
            <a:pPr marL="987425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결과 파일이 </a:t>
            </a:r>
            <a:r>
              <a:rPr lang="ko-KR" altLang="en-US" sz="2000" b="1" dirty="0">
                <a:solidFill>
                  <a:srgbClr val="FF0000"/>
                </a:solidFill>
              </a:rPr>
              <a:t>이 폴더</a:t>
            </a:r>
            <a:r>
              <a:rPr lang="ko-KR" altLang="en-US" sz="2000" dirty="0" smtClean="0"/>
              <a:t>에 저장된다</a:t>
            </a:r>
            <a:r>
              <a:rPr lang="en-US" altLang="ko-KR" sz="2000" dirty="0" smtClean="0"/>
              <a:t>.</a:t>
            </a:r>
          </a:p>
          <a:p>
            <a:pPr marL="987425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코드 작성시 </a:t>
            </a:r>
            <a:r>
              <a:rPr lang="ko-KR" altLang="en-US" sz="2000" b="1" dirty="0">
                <a:solidFill>
                  <a:srgbClr val="FF0000"/>
                </a:solidFill>
              </a:rPr>
              <a:t>이 폴더</a:t>
            </a:r>
            <a:r>
              <a:rPr lang="ko-KR" altLang="en-US" sz="2000" dirty="0" smtClean="0"/>
              <a:t>에 있는 파일들을 불러올 수 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4695" y="6126813"/>
            <a:ext cx="5354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이동 후 </a:t>
            </a:r>
            <a:r>
              <a:rPr lang="en-US" altLang="ko-KR" sz="2400" dirty="0"/>
              <a:t>“</a:t>
            </a:r>
            <a:r>
              <a:rPr lang="en-US" altLang="ko-KR" sz="2400" dirty="0" err="1"/>
              <a:t>jupyter</a:t>
            </a:r>
            <a:r>
              <a:rPr lang="en-US" altLang="ko-KR" sz="2400" dirty="0"/>
              <a:t> notebook”</a:t>
            </a:r>
            <a:r>
              <a:rPr lang="ko-KR" altLang="en-US" sz="2400" dirty="0"/>
              <a:t>을 입력</a:t>
            </a:r>
            <a:endParaRPr lang="en-US" altLang="ko-KR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5069908"/>
            <a:ext cx="9729859" cy="93821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71938" y="5081588"/>
            <a:ext cx="6210300" cy="447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24000" y="5672139"/>
            <a:ext cx="6134100" cy="3788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2372866">
            <a:off x="3812716" y="5458360"/>
            <a:ext cx="215336" cy="1885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 smtClean="0"/>
              <a:t>Jupyter</a:t>
            </a:r>
            <a:r>
              <a:rPr lang="en-US" altLang="ko-KR" sz="3200" dirty="0" smtClean="0"/>
              <a:t> notebook </a:t>
            </a:r>
            <a:r>
              <a:rPr lang="ko-KR" altLang="en-US" sz="3200" dirty="0" smtClean="0"/>
              <a:t>실행방법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7314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  <p:bldP spid="6" grpId="0" animBg="1"/>
      <p:bldP spid="16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639" y="904370"/>
            <a:ext cx="8772555" cy="413342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 smtClean="0"/>
              <a:t>Jupyter</a:t>
            </a:r>
            <a:r>
              <a:rPr lang="en-US" altLang="ko-KR" sz="3200" dirty="0" smtClean="0"/>
              <a:t> notebook </a:t>
            </a:r>
            <a:r>
              <a:rPr lang="ko-KR" altLang="en-US" sz="3200" dirty="0" smtClean="0"/>
              <a:t>실행 화면</a:t>
            </a:r>
            <a:endParaRPr lang="ko-KR" altLang="en-US" sz="3200" dirty="0"/>
          </a:p>
        </p:txBody>
      </p:sp>
      <p:sp>
        <p:nvSpPr>
          <p:cNvPr id="2" name="직사각형 1"/>
          <p:cNvSpPr/>
          <p:nvPr/>
        </p:nvSpPr>
        <p:spPr>
          <a:xfrm>
            <a:off x="8577109" y="2277230"/>
            <a:ext cx="1009650" cy="381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586759" y="228889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클릭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446342" y="1857352"/>
            <a:ext cx="528638" cy="233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387495" y="148802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클릭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7422" y="5178744"/>
            <a:ext cx="409599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.</a:t>
            </a:r>
            <a:r>
              <a:rPr lang="en-US" altLang="ko-KR" b="1" dirty="0" err="1" smtClean="0"/>
              <a:t>ipynb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 실행 방법</a:t>
            </a:r>
            <a:endParaRPr lang="en-US" altLang="ko-KR" b="1" dirty="0" smtClean="0"/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rgbClr val="FF0000"/>
                </a:solidFill>
              </a:rPr>
              <a:t>새로운 빈 파일 생성 후 코드 작성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rgbClr val="3333FF"/>
                </a:solidFill>
              </a:rPr>
              <a:t>기존 </a:t>
            </a:r>
            <a:r>
              <a:rPr lang="en-US" altLang="ko-KR" b="1" dirty="0" err="1" smtClean="0">
                <a:solidFill>
                  <a:srgbClr val="3333FF"/>
                </a:solidFill>
              </a:rPr>
              <a:t>ipynb</a:t>
            </a:r>
            <a:r>
              <a:rPr lang="en-US" altLang="ko-KR" b="1" dirty="0" smtClean="0">
                <a:solidFill>
                  <a:srgbClr val="3333FF"/>
                </a:solidFill>
              </a:rPr>
              <a:t> </a:t>
            </a:r>
            <a:r>
              <a:rPr lang="ko-KR" altLang="en-US" b="1" dirty="0" smtClean="0">
                <a:solidFill>
                  <a:srgbClr val="3333FF"/>
                </a:solidFill>
              </a:rPr>
              <a:t>파일 클릭하여 사용</a:t>
            </a:r>
            <a:endParaRPr lang="ko-KR" altLang="en-US" b="1" dirty="0">
              <a:solidFill>
                <a:srgbClr val="3333FF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46812" y="3206378"/>
            <a:ext cx="2420272" cy="303737"/>
          </a:xfrm>
          <a:prstGeom prst="rect">
            <a:avLst/>
          </a:prstGeom>
          <a:noFill/>
          <a:ln w="190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567084" y="317358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3333FF"/>
                </a:solidFill>
              </a:rPr>
              <a:t>클릭</a:t>
            </a:r>
            <a:endParaRPr lang="ko-KR" alt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47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0" grpId="0" animBg="1"/>
      <p:bldP spid="11" grpId="0"/>
      <p:bldP spid="12" grpId="0" animBg="1"/>
      <p:bldP spid="15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922" y="995588"/>
            <a:ext cx="11044465" cy="195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342900">
              <a:lnSpc>
                <a:spcPct val="130000"/>
              </a:lnSpc>
              <a:buAutoNum type="arabicPeriod"/>
            </a:pPr>
            <a:r>
              <a:rPr lang="en-US" altLang="ko-KR" sz="2400" b="1" dirty="0" smtClean="0"/>
              <a:t>edit </a:t>
            </a:r>
            <a:r>
              <a:rPr lang="en-US" altLang="ko-KR" sz="2400" b="1" dirty="0"/>
              <a:t>mode – cell </a:t>
            </a:r>
            <a:r>
              <a:rPr lang="ko-KR" altLang="en-US" sz="2400" b="1" dirty="0"/>
              <a:t>안 </a:t>
            </a:r>
            <a:r>
              <a:rPr lang="ko-KR" altLang="en-US" sz="2400" b="1" dirty="0" smtClean="0"/>
              <a:t>상태</a:t>
            </a:r>
            <a:endParaRPr lang="en-US" altLang="ko-KR" sz="2400" b="1" dirty="0"/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enter</a:t>
            </a:r>
            <a:r>
              <a:rPr lang="ko-KR" altLang="en-US" sz="2400" dirty="0" smtClean="0"/>
              <a:t>를 치거나 </a:t>
            </a:r>
            <a:r>
              <a:rPr lang="en-US" altLang="ko-KR" sz="2400" dirty="0" smtClean="0"/>
              <a:t>cell </a:t>
            </a:r>
            <a:r>
              <a:rPr lang="ko-KR" altLang="en-US" sz="2400" dirty="0" smtClean="0"/>
              <a:t>안을 클릭하면 </a:t>
            </a:r>
            <a:r>
              <a:rPr lang="en-US" altLang="ko-KR" sz="2400" dirty="0" smtClean="0"/>
              <a:t>edit mode</a:t>
            </a:r>
            <a:r>
              <a:rPr lang="ko-KR" altLang="en-US" sz="2400" dirty="0" smtClean="0"/>
              <a:t>로 바뀜</a:t>
            </a:r>
            <a:endParaRPr lang="en-US" altLang="ko-KR" sz="2400" dirty="0" smtClean="0"/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왼쪽 바의 색깔이 </a:t>
            </a:r>
            <a:r>
              <a:rPr lang="ko-KR" altLang="en-US" sz="2400" dirty="0" smtClean="0">
                <a:solidFill>
                  <a:srgbClr val="00B050"/>
                </a:solidFill>
              </a:rPr>
              <a:t>초록색</a:t>
            </a:r>
            <a:endParaRPr lang="en-US" altLang="ko-KR" sz="2400" dirty="0" smtClean="0">
              <a:solidFill>
                <a:srgbClr val="00B050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코드 </a:t>
            </a:r>
            <a:r>
              <a:rPr lang="ko-KR" altLang="en-US" sz="2400" dirty="0"/>
              <a:t>작성시에 </a:t>
            </a:r>
            <a:r>
              <a:rPr lang="ko-KR" altLang="en-US" sz="2400" dirty="0" smtClean="0"/>
              <a:t>사용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437922" y="3451093"/>
            <a:ext cx="9939565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indent="-457200">
              <a:lnSpc>
                <a:spcPct val="130000"/>
              </a:lnSpc>
              <a:buFont typeface="+mj-lt"/>
              <a:buAutoNum type="arabicPeriod" startAt="2"/>
            </a:pPr>
            <a:r>
              <a:rPr lang="en-US" altLang="ko-KR" sz="2400" b="1" dirty="0"/>
              <a:t>commend mode – cell </a:t>
            </a:r>
            <a:r>
              <a:rPr lang="ko-KR" altLang="en-US" sz="2400" b="1" dirty="0"/>
              <a:t>밖 상태</a:t>
            </a:r>
            <a:endParaRPr lang="en-US" altLang="ko-KR" sz="2400" b="1" dirty="0"/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ESC</a:t>
            </a:r>
            <a:r>
              <a:rPr lang="ko-KR" altLang="en-US" sz="2400" dirty="0"/>
              <a:t>를 치거나 </a:t>
            </a:r>
            <a:r>
              <a:rPr lang="en-US" altLang="ko-KR" sz="2400" dirty="0"/>
              <a:t>cell </a:t>
            </a:r>
            <a:r>
              <a:rPr lang="ko-KR" altLang="en-US" sz="2400" dirty="0"/>
              <a:t>밖을 클릭하면 </a:t>
            </a:r>
            <a:r>
              <a:rPr lang="en-US" altLang="ko-KR" sz="2400" dirty="0"/>
              <a:t>commend mode</a:t>
            </a:r>
            <a:r>
              <a:rPr lang="ko-KR" altLang="en-US" sz="2400" dirty="0"/>
              <a:t>로 바뀜</a:t>
            </a:r>
            <a:endParaRPr lang="en-US" altLang="ko-KR" sz="2400" dirty="0"/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왼쪽 바의 색깔이 </a:t>
            </a:r>
            <a:r>
              <a:rPr lang="ko-KR" altLang="en-US" sz="2400" dirty="0">
                <a:solidFill>
                  <a:srgbClr val="0033CC"/>
                </a:solidFill>
              </a:rPr>
              <a:t>파란색</a:t>
            </a:r>
            <a:endParaRPr lang="en-US" altLang="ko-KR" sz="2400" dirty="0">
              <a:solidFill>
                <a:srgbClr val="0033CC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commend mode</a:t>
            </a:r>
            <a:r>
              <a:rPr lang="ko-KR" altLang="en-US" sz="2400" dirty="0"/>
              <a:t>에서는 타이핑을 해도 코드 작성이 되지않고</a:t>
            </a:r>
            <a:r>
              <a:rPr lang="en-US" altLang="ko-KR" sz="2400" dirty="0"/>
              <a:t>, </a:t>
            </a:r>
            <a:r>
              <a:rPr lang="ko-KR" altLang="en-US" sz="2400" dirty="0"/>
              <a:t>미리 예약된 단축키가 작동함 </a:t>
            </a:r>
            <a:r>
              <a:rPr lang="en-US" altLang="ko-KR" sz="2400" dirty="0"/>
              <a:t>(</a:t>
            </a:r>
            <a:r>
              <a:rPr lang="ko-KR" altLang="en-US" sz="2400" dirty="0"/>
              <a:t>예</a:t>
            </a:r>
            <a:r>
              <a:rPr lang="en-US" altLang="ko-KR" sz="2400" dirty="0"/>
              <a:t>: f (</a:t>
            </a:r>
            <a:r>
              <a:rPr lang="ko-KR" altLang="en-US" sz="2400" dirty="0"/>
              <a:t>찾기</a:t>
            </a:r>
            <a:r>
              <a:rPr lang="en-US" altLang="ko-KR" sz="2400" dirty="0"/>
              <a:t>))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코드 작성 외에 코드 관리에 편리한 작업을 수행</a:t>
            </a:r>
            <a:endParaRPr lang="en-US" altLang="ko-KR" sz="2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 smtClean="0"/>
              <a:t>Jupyter</a:t>
            </a:r>
            <a:r>
              <a:rPr lang="en-US" altLang="ko-KR" sz="3200" dirty="0" smtClean="0"/>
              <a:t> notebook </a:t>
            </a:r>
            <a:r>
              <a:rPr lang="ko-KR" altLang="en-US" sz="3200" dirty="0" smtClean="0"/>
              <a:t>두 가지 모드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9692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12" y="1617819"/>
            <a:ext cx="9790014" cy="42961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8213" y="1100137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코드 실행 명령어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228726" y="5913989"/>
            <a:ext cx="6045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cell </a:t>
            </a:r>
            <a:r>
              <a:rPr lang="ko-KR" altLang="en-US" sz="2400" dirty="0" smtClean="0"/>
              <a:t>밖이든지 안이든지 상관없이 적용됨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3241697" y="5395913"/>
            <a:ext cx="1701777" cy="3762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46697" y="5395913"/>
            <a:ext cx="1884262" cy="3762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103330" y="5395913"/>
            <a:ext cx="1654908" cy="3762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코드 실행 방법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9768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29410" y="1223963"/>
            <a:ext cx="9293091" cy="4302111"/>
            <a:chOff x="529410" y="1223963"/>
            <a:chExt cx="9293091" cy="430211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410" y="1223963"/>
              <a:ext cx="9293091" cy="3521032"/>
            </a:xfrm>
            <a:prstGeom prst="rect">
              <a:avLst/>
            </a:prstGeom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4275437" y="4744995"/>
              <a:ext cx="518984" cy="486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8603474" y="4797026"/>
              <a:ext cx="809202" cy="729048"/>
              <a:chOff x="8603474" y="4797026"/>
              <a:chExt cx="809202" cy="729048"/>
            </a:xfrm>
          </p:grpSpPr>
          <p:sp>
            <p:nvSpPr>
              <p:cNvPr id="7" name="모서리가 둥근 직사각형 6"/>
              <p:cNvSpPr/>
              <p:nvPr/>
            </p:nvSpPr>
            <p:spPr>
              <a:xfrm>
                <a:off x="8603474" y="5040042"/>
                <a:ext cx="627970" cy="48603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8784706" y="4797026"/>
                <a:ext cx="627970" cy="48603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7389341" y="4160108"/>
              <a:ext cx="790832" cy="7908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257537" y="4440194"/>
              <a:ext cx="790832" cy="7908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57599" y="4044778"/>
              <a:ext cx="790832" cy="6630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/>
              <a:t>주요 단축키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2378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066800" y="2496433"/>
            <a:ext cx="10058400" cy="1547018"/>
          </a:xfrm>
          <a:solidFill>
            <a:schemeClr val="accent1">
              <a:lumMod val="50000"/>
            </a:schemeClr>
          </a:solidFill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</a:rPr>
              <a:t>python interpreter &amp; </a:t>
            </a:r>
            <a:r>
              <a:rPr lang="ko-KR" altLang="en-US" sz="5400" dirty="0" err="1" smtClean="0">
                <a:solidFill>
                  <a:schemeClr val="bg1"/>
                </a:solidFill>
              </a:rPr>
              <a:t>실행원리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2268"/>
          <a:stretch/>
        </p:blipFill>
        <p:spPr>
          <a:xfrm>
            <a:off x="643523" y="1109276"/>
            <a:ext cx="8269174" cy="14877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57707" y="5455163"/>
            <a:ext cx="103549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http://intellegibilisverum.tistory.com/entry/IPython-notebook-%EB%8B%A8%EC%B6%95%ED%82%A4-%EB%AA%A8%EC%9D%8C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7629" y="4931943"/>
            <a:ext cx="2568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mtClean="0"/>
              <a:t>단축키 모음</a:t>
            </a:r>
            <a:endParaRPr lang="ko-KR" altLang="en-US" sz="2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74980"/>
          <a:stretch/>
        </p:blipFill>
        <p:spPr>
          <a:xfrm>
            <a:off x="643523" y="2602566"/>
            <a:ext cx="8231441" cy="7762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5790" y="3384368"/>
            <a:ext cx="7419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들여쓰기</a:t>
            </a:r>
            <a:r>
              <a:rPr lang="en-US" altLang="ko-KR" sz="2800" b="1" dirty="0" smtClean="0"/>
              <a:t>: tab, </a:t>
            </a:r>
            <a:r>
              <a:rPr lang="en-US" altLang="ko-KR" sz="2800" b="1" dirty="0" err="1" smtClean="0"/>
              <a:t>shift+tab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변수나 함수 작성시 </a:t>
            </a:r>
            <a:r>
              <a:rPr lang="en-US" altLang="ko-KR" sz="2800" b="1" dirty="0" smtClean="0"/>
              <a:t>tab: </a:t>
            </a:r>
            <a:r>
              <a:rPr lang="ko-KR" altLang="en-US" sz="2800" b="1" dirty="0" smtClean="0"/>
              <a:t>자동완성기능</a:t>
            </a:r>
            <a:endParaRPr lang="ko-KR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161461" y="2062579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사용 함수 설명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/>
              <a:t>주요 단축키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5088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사용할 </a:t>
            </a:r>
            <a:r>
              <a:rPr lang="en-US" altLang="ko-KR" sz="3200" dirty="0" smtClean="0">
                <a:solidFill>
                  <a:schemeClr val="bg1"/>
                </a:solidFill>
              </a:rPr>
              <a:t>package</a:t>
            </a:r>
            <a:r>
              <a:rPr lang="ko-KR" altLang="en-US" sz="3200" dirty="0" smtClean="0">
                <a:solidFill>
                  <a:schemeClr val="bg1"/>
                </a:solidFill>
              </a:rPr>
              <a:t>의 </a:t>
            </a:r>
            <a:r>
              <a:rPr lang="en-US" altLang="ko-KR" sz="3200" dirty="0" smtClean="0">
                <a:solidFill>
                  <a:schemeClr val="bg1"/>
                </a:solidFill>
              </a:rPr>
              <a:t>version </a:t>
            </a:r>
            <a:r>
              <a:rPr lang="ko-KR" altLang="en-US" sz="3200" dirty="0" smtClean="0">
                <a:solidFill>
                  <a:schemeClr val="bg1"/>
                </a:solidFill>
              </a:rPr>
              <a:t>확인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179" y="735062"/>
            <a:ext cx="53046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제공하는 </a:t>
            </a:r>
            <a:r>
              <a:rPr lang="en-US" altLang="ko-KR" sz="2000" dirty="0" smtClean="0"/>
              <a:t>.</a:t>
            </a:r>
            <a:r>
              <a:rPr lang="en-US" altLang="ko-KR" sz="2000" dirty="0" err="1" smtClean="0"/>
              <a:t>ipynb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파일의 맨 처음 셀을 실행</a:t>
            </a:r>
            <a:endParaRPr lang="ko-KR" altLang="en-US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80" y="1225550"/>
            <a:ext cx="7850270" cy="54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6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066800" y="1995919"/>
            <a:ext cx="10058400" cy="2094818"/>
          </a:xfrm>
          <a:solidFill>
            <a:schemeClr val="accent1">
              <a:lumMod val="50000"/>
            </a:schemeClr>
          </a:solidFill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</a:rPr>
              <a:t>Useful Tips for</a:t>
            </a:r>
            <a:br>
              <a:rPr lang="en-US" altLang="ko-KR" sz="5400" dirty="0" smtClean="0">
                <a:solidFill>
                  <a:schemeClr val="bg1"/>
                </a:solidFill>
              </a:rPr>
            </a:br>
            <a:r>
              <a:rPr lang="en-US" altLang="ko-KR" sz="5400" dirty="0" err="1" smtClean="0">
                <a:solidFill>
                  <a:schemeClr val="bg1"/>
                </a:solidFill>
              </a:rPr>
              <a:t>Jupyter</a:t>
            </a:r>
            <a:r>
              <a:rPr lang="en-US" altLang="ko-KR" sz="5400" dirty="0" smtClean="0">
                <a:solidFill>
                  <a:schemeClr val="bg1"/>
                </a:solidFill>
              </a:rPr>
              <a:t> notebook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2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Print</a:t>
            </a:r>
            <a:r>
              <a:rPr lang="ko-KR" altLang="en-US" sz="3200" dirty="0" smtClean="0"/>
              <a:t>문 없이 변수 값 확인 방법</a:t>
            </a:r>
            <a:endParaRPr lang="ko-KR" altLang="en-US" sz="32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35" y="983454"/>
            <a:ext cx="6936309" cy="9739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035" y="2076451"/>
            <a:ext cx="3975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위 코드를 실행하면 가능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제공되는 실습 </a:t>
            </a:r>
            <a:r>
              <a:rPr lang="en-US" altLang="ko-KR" dirty="0" err="1" smtClean="0"/>
              <a:t>ipynb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28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/>
              <a:t>코딩용</a:t>
            </a:r>
            <a:r>
              <a:rPr lang="ko-KR" altLang="en-US" sz="3200" dirty="0" smtClean="0"/>
              <a:t> 폰트로 변경</a:t>
            </a:r>
            <a:endParaRPr lang="ko-KR" altLang="en-US" sz="32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73" y="1027905"/>
            <a:ext cx="7140428" cy="6453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5260" y="1792289"/>
            <a:ext cx="547585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위의 폴더 경로에 </a:t>
            </a:r>
            <a:r>
              <a:rPr lang="ko-KR" altLang="en-US" b="1" dirty="0" smtClean="0"/>
              <a:t>제공되는 </a:t>
            </a:r>
            <a:r>
              <a:rPr lang="en-US" altLang="ko-KR" b="1" dirty="0" smtClean="0"/>
              <a:t>custom </a:t>
            </a:r>
            <a:r>
              <a:rPr lang="ko-KR" altLang="en-US" b="1" dirty="0" smtClean="0"/>
              <a:t>파일을</a:t>
            </a:r>
            <a:r>
              <a:rPr lang="ko-KR" altLang="en-US" dirty="0" smtClean="0"/>
              <a:t> 추가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.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폴더는 앞에 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r>
              <a:rPr lang="ko-KR" altLang="en-US" dirty="0" smtClean="0"/>
              <a:t>이 있음에 주의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custom </a:t>
            </a:r>
            <a:r>
              <a:rPr lang="ko-KR" altLang="en-US" dirty="0" smtClean="0"/>
              <a:t>폴더가 없는 경우는 새로 만듦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96708" y="1455758"/>
            <a:ext cx="1203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또는 </a:t>
            </a:r>
            <a:r>
              <a:rPr lang="en-US" altLang="ko-KR" sz="1400" b="1" dirty="0" smtClean="0"/>
              <a:t>Users)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5114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22061" y="1805694"/>
            <a:ext cx="7395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 smtClean="0">
                <a:solidFill>
                  <a:schemeClr val="bg1"/>
                </a:solidFill>
              </a:rPr>
              <a:t>nbextenstion</a:t>
            </a: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</a:rPr>
              <a:t>설치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179" y="735062"/>
            <a:ext cx="115057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 smtClean="0"/>
              <a:t>jupyter</a:t>
            </a:r>
            <a:r>
              <a:rPr lang="en-US" altLang="ko-KR" sz="2000" dirty="0" smtClean="0"/>
              <a:t> notebook</a:t>
            </a:r>
            <a:r>
              <a:rPr lang="ko-KR" altLang="en-US" sz="2000" dirty="0" smtClean="0"/>
              <a:t>을 편리하게 사용할 수 있는 기능 제공 </a:t>
            </a:r>
            <a:r>
              <a:rPr lang="en-US" altLang="ko-KR" sz="2000" dirty="0" smtClean="0"/>
              <a:t>(</a:t>
            </a:r>
            <a:r>
              <a:rPr lang="ko-KR" altLang="en-US" sz="2000" dirty="0"/>
              <a:t>변수 </a:t>
            </a:r>
            <a:r>
              <a:rPr lang="en-US" altLang="ko-KR" sz="2000" dirty="0"/>
              <a:t>highlighting, table of contents</a:t>
            </a:r>
            <a:r>
              <a:rPr lang="ko-KR" altLang="en-US" sz="2000" dirty="0" smtClean="0"/>
              <a:t>등</a:t>
            </a:r>
            <a:r>
              <a:rPr lang="en-US" altLang="ko-KR" sz="20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설치</a:t>
            </a:r>
            <a:r>
              <a:rPr lang="en-US" altLang="ko-KR" sz="2000" dirty="0"/>
              <a:t>: Anaconda prompt</a:t>
            </a:r>
            <a:r>
              <a:rPr lang="ko-KR" altLang="en-US" sz="2000" dirty="0"/>
              <a:t>에서 다음 명령어 </a:t>
            </a:r>
            <a:r>
              <a:rPr lang="ko-KR" altLang="en-US" sz="2000" dirty="0" smtClean="0"/>
              <a:t>실행</a:t>
            </a:r>
            <a:endParaRPr lang="ko-KR" altLang="en-US" sz="2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25327" y="1745068"/>
            <a:ext cx="7251364" cy="830997"/>
          </a:xfrm>
          <a:prstGeom prst="rect">
            <a:avLst/>
          </a:prstGeom>
          <a:solidFill>
            <a:srgbClr val="F6F8F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95263"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 err="1"/>
              <a:t>conda</a:t>
            </a:r>
            <a:r>
              <a:rPr lang="en-US" altLang="ko-KR" dirty="0"/>
              <a:t> install -c </a:t>
            </a:r>
            <a:r>
              <a:rPr lang="en-US" altLang="ko-KR" dirty="0" err="1"/>
              <a:t>conda</a:t>
            </a:r>
            <a:r>
              <a:rPr lang="en-US" altLang="ko-KR" dirty="0"/>
              <a:t>-forge </a:t>
            </a:r>
            <a:r>
              <a:rPr lang="en-US" altLang="ko-KR" dirty="0" err="1"/>
              <a:t>jupyter_contrib_nbextensions</a:t>
            </a:r>
            <a:endParaRPr lang="en-US" altLang="ko-KR" dirty="0"/>
          </a:p>
          <a:p>
            <a:pPr marL="195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/>
              <a:t>jupyter</a:t>
            </a:r>
            <a:r>
              <a:rPr lang="ko-KR" altLang="ko-KR" dirty="0"/>
              <a:t> </a:t>
            </a:r>
            <a:r>
              <a:rPr lang="ko-KR" altLang="ko-KR" dirty="0" err="1"/>
              <a:t>contrib</a:t>
            </a:r>
            <a:r>
              <a:rPr lang="ko-KR" altLang="ko-KR" dirty="0"/>
              <a:t> </a:t>
            </a:r>
            <a:r>
              <a:rPr lang="ko-KR" altLang="ko-KR" dirty="0" err="1"/>
              <a:t>nbextension</a:t>
            </a:r>
            <a:r>
              <a:rPr lang="ko-KR" altLang="ko-KR" dirty="0"/>
              <a:t> </a:t>
            </a:r>
            <a:r>
              <a:rPr lang="ko-KR" altLang="ko-KR" dirty="0" err="1"/>
              <a:t>install</a:t>
            </a:r>
            <a:r>
              <a:rPr lang="ko-KR" altLang="ko-KR" dirty="0"/>
              <a:t> --</a:t>
            </a:r>
            <a:r>
              <a:rPr lang="ko-KR" altLang="ko-KR" dirty="0" err="1"/>
              <a:t>user</a:t>
            </a:r>
            <a:r>
              <a:rPr lang="ko-KR" altLang="ko-KR" dirty="0"/>
              <a:t>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91433" y="2576140"/>
            <a:ext cx="7119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https</a:t>
            </a:r>
            <a:r>
              <a:rPr lang="ko-KR" altLang="en-US" dirty="0"/>
              <a:t>://</a:t>
            </a:r>
            <a:r>
              <a:rPr lang="ko-KR" altLang="en-US" dirty="0" smtClean="0"/>
              <a:t>github.com/ipython-contrib/jupyter_contrib_nbextensions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28" y="2945472"/>
            <a:ext cx="10933719" cy="355692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85777" y="4891088"/>
            <a:ext cx="95250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85777" y="6190610"/>
            <a:ext cx="95250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552827" y="6190609"/>
            <a:ext cx="95250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552829" y="3778223"/>
            <a:ext cx="95250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85777" y="6346505"/>
            <a:ext cx="95250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73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066800" y="2496433"/>
            <a:ext cx="10058400" cy="1547018"/>
          </a:xfrm>
          <a:solidFill>
            <a:schemeClr val="accent1">
              <a:lumMod val="50000"/>
            </a:schemeClr>
          </a:solidFill>
        </p:spPr>
        <p:txBody>
          <a:bodyPr anchor="ctr">
            <a:norm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</a:rPr>
              <a:t>기초 </a:t>
            </a:r>
            <a:r>
              <a:rPr lang="ko-KR" altLang="en-US" sz="5400" dirty="0" err="1" smtClean="0">
                <a:solidFill>
                  <a:schemeClr val="bg1"/>
                </a:solidFill>
              </a:rPr>
              <a:t>파이썬</a:t>
            </a:r>
            <a:r>
              <a:rPr lang="ko-KR" altLang="en-US" sz="5400" dirty="0" smtClean="0">
                <a:solidFill>
                  <a:schemeClr val="bg1"/>
                </a:solidFill>
              </a:rPr>
              <a:t> 복습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88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4376" y="388834"/>
            <a:ext cx="124264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B0F0"/>
                </a:solidFill>
              </a:rPr>
              <a:t>실습</a:t>
            </a:r>
            <a:r>
              <a:rPr lang="en-US" altLang="ko-KR" sz="3200" b="1" dirty="0" smtClean="0">
                <a:solidFill>
                  <a:srgbClr val="00B0F0"/>
                </a:solidFill>
              </a:rPr>
              <a:t>1</a:t>
            </a:r>
            <a:endParaRPr lang="ko-KR" altLang="en-US" sz="3200" b="1" dirty="0">
              <a:solidFill>
                <a:srgbClr val="00B0F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06630" y="496555"/>
            <a:ext cx="5763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실수 두 개를 입력 받아 평균을 구하시오</a:t>
            </a:r>
            <a:endParaRPr lang="ko-KR" altLang="en-US" sz="2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11" y="1092991"/>
            <a:ext cx="2307789" cy="1193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280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4376" y="388834"/>
            <a:ext cx="124264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B0F0"/>
                </a:solidFill>
              </a:rPr>
              <a:t>실습</a:t>
            </a:r>
            <a:r>
              <a:rPr lang="en-US" altLang="ko-KR" sz="3200" b="1" dirty="0" smtClean="0">
                <a:solidFill>
                  <a:srgbClr val="00B0F0"/>
                </a:solidFill>
              </a:rPr>
              <a:t>2</a:t>
            </a:r>
            <a:endParaRPr lang="ko-KR" altLang="en-US" sz="3200" b="1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68529" y="388834"/>
            <a:ext cx="8839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 smtClean="0"/>
              <a:t>주어진 </a:t>
            </a:r>
            <a:r>
              <a:rPr lang="en-US" altLang="ko-KR" sz="2400" b="1" dirty="0" smtClean="0"/>
              <a:t>n</a:t>
            </a:r>
            <a:r>
              <a:rPr lang="ko-KR" altLang="en-US" sz="2400" b="1" dirty="0" smtClean="0"/>
              <a:t>과 </a:t>
            </a:r>
            <a:r>
              <a:rPr lang="en-US" altLang="ko-KR" sz="2400" b="1" dirty="0" smtClean="0"/>
              <a:t>k</a:t>
            </a:r>
            <a:r>
              <a:rPr lang="ko-KR" altLang="en-US" sz="2400" b="1" dirty="0" smtClean="0"/>
              <a:t>에 대하여</a:t>
            </a:r>
            <a:endParaRPr lang="en-US" altLang="ko-KR" sz="2400" b="1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 dirty="0" smtClean="0"/>
              <a:t>[0,1,2,…,n-1]</a:t>
            </a:r>
            <a:r>
              <a:rPr lang="ko-KR" altLang="en-US" sz="2400" b="1" dirty="0" smtClean="0"/>
              <a:t> 리스트를 만든다</a:t>
            </a:r>
            <a:r>
              <a:rPr lang="en-US" altLang="ko-KR" sz="2400" b="1" dirty="0" smtClean="0"/>
              <a:t>.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(range)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 dirty="0" smtClean="0"/>
              <a:t>k</a:t>
            </a:r>
            <a:r>
              <a:rPr lang="ko-KR" altLang="en-US" sz="2400" b="1" dirty="0" smtClean="0"/>
              <a:t>의 배수의 합을 출력한다</a:t>
            </a:r>
            <a:r>
              <a:rPr lang="en-US" altLang="ko-KR" sz="2400" b="1" dirty="0" smtClean="0"/>
              <a:t>.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(slicing, sum)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22" y="3184836"/>
            <a:ext cx="9451339" cy="21620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446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4376" y="388834"/>
            <a:ext cx="124264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B0F0"/>
                </a:solidFill>
              </a:rPr>
              <a:t>실습</a:t>
            </a:r>
            <a:r>
              <a:rPr lang="en-US" altLang="ko-KR" sz="3200" b="1" dirty="0" smtClean="0">
                <a:solidFill>
                  <a:srgbClr val="00B0F0"/>
                </a:solidFill>
              </a:rPr>
              <a:t>3</a:t>
            </a:r>
            <a:endParaRPr lang="ko-KR" altLang="en-US" sz="3200" b="1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68529" y="388834"/>
            <a:ext cx="8839887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str1=‘</a:t>
            </a:r>
            <a:r>
              <a:rPr lang="en-US" altLang="ko-KR" sz="2400" b="1" dirty="0" err="1" smtClean="0"/>
              <a:t>suwon_data</a:t>
            </a:r>
            <a:r>
              <a:rPr lang="en-US" altLang="ko-KR" sz="2400" b="1" dirty="0" smtClean="0"/>
              <a:t>’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 smtClean="0"/>
              <a:t>1. str1</a:t>
            </a:r>
            <a:r>
              <a:rPr lang="ko-KR" altLang="en-US" sz="2400" b="1" dirty="0" smtClean="0"/>
              <a:t>을 알파벳 순으로 나열했을 때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뒤에서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번째 문자를 </a:t>
            </a:r>
            <a:r>
              <a:rPr lang="ko-KR" altLang="en-US" sz="2400" b="1" dirty="0" err="1" smtClean="0"/>
              <a:t>출력하시오</a:t>
            </a:r>
            <a:r>
              <a:rPr lang="en-US" altLang="ko-KR" sz="2400" b="1" dirty="0" smtClean="0"/>
              <a:t>.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(sort, indexing)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99" y="2921720"/>
            <a:ext cx="9330517" cy="22008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791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0463" y="1036909"/>
            <a:ext cx="9537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/>
              <a:t>python interpreter:</a:t>
            </a:r>
          </a:p>
          <a:p>
            <a:pPr marL="808038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python </a:t>
            </a:r>
            <a:r>
              <a:rPr lang="ko-KR" altLang="en-US" sz="2400" dirty="0"/>
              <a:t>코드를 번역해서 실행시켜주는 </a:t>
            </a:r>
            <a:r>
              <a:rPr lang="en-US" altLang="ko-KR" sz="2400" dirty="0"/>
              <a:t>python</a:t>
            </a:r>
            <a:r>
              <a:rPr lang="ko-KR" altLang="en-US" sz="2400" dirty="0"/>
              <a:t> 실행 </a:t>
            </a:r>
            <a:r>
              <a:rPr lang="ko-KR" altLang="en-US" sz="2400" dirty="0" smtClean="0"/>
              <a:t>프로그램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0463" y="2357833"/>
            <a:ext cx="9079345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8038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또는 </a:t>
            </a:r>
            <a:r>
              <a:rPr lang="en-US" altLang="ko-KR" sz="2400" dirty="0" smtClean="0"/>
              <a:t>python </a:t>
            </a:r>
            <a:r>
              <a:rPr lang="ko-KR" altLang="en-US" sz="2400" dirty="0" smtClean="0"/>
              <a:t>각 </a:t>
            </a:r>
            <a:r>
              <a:rPr lang="ko-KR" altLang="en-US" sz="2400" dirty="0"/>
              <a:t>명령어에 대한 실행 방침이 적혀있는 </a:t>
            </a:r>
            <a:r>
              <a:rPr lang="ko-KR" altLang="en-US" sz="2400" dirty="0" smtClean="0"/>
              <a:t>문서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70463" y="3122884"/>
            <a:ext cx="8662564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8038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python </a:t>
            </a:r>
            <a:r>
              <a:rPr lang="ko-KR" altLang="en-US" sz="2400" dirty="0"/>
              <a:t>코드의 문법이 업데이트</a:t>
            </a:r>
            <a:r>
              <a:rPr lang="en-US" altLang="ko-KR" sz="2400" dirty="0"/>
              <a:t> </a:t>
            </a:r>
            <a:r>
              <a:rPr lang="ko-KR" altLang="en-US" sz="2400" dirty="0"/>
              <a:t>됨에 따라</a:t>
            </a:r>
            <a:r>
              <a:rPr lang="en-US" altLang="ko-KR" sz="2400" dirty="0"/>
              <a:t>, </a:t>
            </a:r>
            <a:r>
              <a:rPr lang="ko-KR" altLang="en-US" sz="2400" b="1" dirty="0"/>
              <a:t>버전이 증가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python interpreter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2810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371" y="403632"/>
            <a:ext cx="124264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B0F0"/>
                </a:solidFill>
              </a:rPr>
              <a:t>실습</a:t>
            </a:r>
            <a:r>
              <a:rPr lang="en-US" altLang="ko-KR" sz="3200" b="1" dirty="0" smtClean="0">
                <a:solidFill>
                  <a:srgbClr val="00B0F0"/>
                </a:solidFill>
              </a:rPr>
              <a:t>4</a:t>
            </a:r>
            <a:endParaRPr lang="ko-KR" altLang="en-US" sz="3200" b="1" dirty="0">
              <a:solidFill>
                <a:srgbClr val="00B0F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9756" y="532479"/>
            <a:ext cx="8661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b="1" dirty="0" smtClean="0"/>
              <a:t>1~50 </a:t>
            </a:r>
            <a:r>
              <a:rPr lang="ko-KR" altLang="en-US" sz="2400" b="1" dirty="0" smtClean="0"/>
              <a:t>사이의 정수 중에 </a:t>
            </a:r>
            <a:r>
              <a:rPr lang="en-US" altLang="ko-KR" sz="2400" b="1" dirty="0" smtClean="0"/>
              <a:t>7</a:t>
            </a:r>
            <a:r>
              <a:rPr lang="ko-KR" altLang="en-US" sz="2400" b="1" dirty="0" smtClean="0"/>
              <a:t>의 배수만 출력하기</a:t>
            </a:r>
            <a:r>
              <a:rPr lang="en-US" altLang="ko-KR" sz="2400" b="1" dirty="0" smtClean="0"/>
              <a:t>: (7,14,…,49)</a:t>
            </a:r>
            <a:br>
              <a:rPr lang="en-US" altLang="ko-KR" sz="2400" b="1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(for, if)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532" y="2014691"/>
            <a:ext cx="949610" cy="3519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165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4376" y="388834"/>
            <a:ext cx="124264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B0F0"/>
                </a:solidFill>
              </a:rPr>
              <a:t>실습</a:t>
            </a:r>
            <a:r>
              <a:rPr lang="en-US" altLang="ko-KR" sz="3200" b="1" dirty="0">
                <a:solidFill>
                  <a:srgbClr val="00B0F0"/>
                </a:solidFill>
              </a:rPr>
              <a:t>5</a:t>
            </a:r>
            <a:endParaRPr lang="ko-KR" altLang="en-US" sz="3200" b="1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68529" y="388834"/>
            <a:ext cx="8839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smtClean="0"/>
              <a:t>-1000</a:t>
            </a:r>
            <a:r>
              <a:rPr lang="ko-KR" altLang="en-US" sz="2400" b="1" dirty="0" smtClean="0"/>
              <a:t>이 입력될때까지 </a:t>
            </a:r>
            <a:r>
              <a:rPr lang="ko-KR" altLang="en-US" sz="2400" b="1" dirty="0" err="1" smtClean="0"/>
              <a:t>양의실수를</a:t>
            </a:r>
            <a:r>
              <a:rPr lang="ko-KR" altLang="en-US" sz="2400" b="1" dirty="0" smtClean="0"/>
              <a:t> 입력 받아 그 합을 구한다</a:t>
            </a:r>
            <a:r>
              <a:rPr lang="en-US" altLang="ko-KR" sz="2400" b="1" dirty="0" smtClean="0"/>
              <a:t>.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(while, break)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146" y="2333620"/>
            <a:ext cx="3123854" cy="183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2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4376" y="388834"/>
            <a:ext cx="124264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B0F0"/>
                </a:solidFill>
              </a:rPr>
              <a:t>실습</a:t>
            </a:r>
            <a:r>
              <a:rPr lang="en-US" altLang="ko-KR" sz="3200" b="1" dirty="0" smtClean="0">
                <a:solidFill>
                  <a:srgbClr val="00B0F0"/>
                </a:solidFill>
              </a:rPr>
              <a:t>6</a:t>
            </a:r>
            <a:endParaRPr lang="ko-KR" altLang="en-US" sz="3200" b="1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68529" y="388834"/>
            <a:ext cx="9694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 smtClean="0"/>
              <a:t>주어진 문자열에서 각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문자가 등장한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횟수를 </a:t>
            </a:r>
            <a:r>
              <a:rPr lang="ko-KR" altLang="en-US" sz="2400" b="1" dirty="0" err="1" smtClean="0"/>
              <a:t>출력하시오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(dictionary)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97" y="2118148"/>
            <a:ext cx="5112494" cy="2994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753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4376" y="388834"/>
            <a:ext cx="124264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B0F0"/>
                </a:solidFill>
              </a:rPr>
              <a:t>실습</a:t>
            </a:r>
            <a:r>
              <a:rPr lang="en-US" altLang="ko-KR" sz="3200" b="1" dirty="0" smtClean="0">
                <a:solidFill>
                  <a:srgbClr val="00B0F0"/>
                </a:solidFill>
              </a:rPr>
              <a:t>7</a:t>
            </a:r>
            <a:endParaRPr lang="ko-KR" altLang="en-US" sz="3200" b="1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67350" y="388834"/>
            <a:ext cx="823822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 smtClean="0"/>
              <a:t>주어진 점수에 대하여 학점을 출력하는 프로그램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elif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</a:p>
          <a:p>
            <a:pPr marL="630238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 smtClean="0"/>
              <a:t>점수가 </a:t>
            </a:r>
            <a:r>
              <a:rPr lang="en-US" altLang="ko-KR" sz="2000" b="1" dirty="0" smtClean="0"/>
              <a:t>90</a:t>
            </a:r>
            <a:r>
              <a:rPr lang="ko-KR" altLang="en-US" sz="2000" b="1" dirty="0" smtClean="0"/>
              <a:t>점 이상 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 A</a:t>
            </a:r>
          </a:p>
          <a:p>
            <a:pPr marL="630238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/>
              <a:t>점수가 </a:t>
            </a:r>
            <a:r>
              <a:rPr lang="en-US" altLang="ko-KR" sz="2000" b="1" dirty="0" smtClean="0"/>
              <a:t>80</a:t>
            </a:r>
            <a:r>
              <a:rPr lang="ko-KR" altLang="en-US" sz="2000" b="1" dirty="0"/>
              <a:t>점 </a:t>
            </a:r>
            <a:r>
              <a:rPr lang="ko-KR" altLang="en-US" sz="2000" b="1" dirty="0" smtClean="0"/>
              <a:t>이상</a:t>
            </a:r>
            <a:r>
              <a:rPr lang="en-US" altLang="ko-KR" sz="2000" b="1" dirty="0" smtClean="0"/>
              <a:t>, 90</a:t>
            </a:r>
            <a:r>
              <a:rPr lang="ko-KR" altLang="en-US" sz="2000" b="1" dirty="0" smtClean="0"/>
              <a:t>점 미만 </a:t>
            </a:r>
            <a:r>
              <a:rPr lang="en-US" altLang="ko-KR" sz="2000" b="1" dirty="0">
                <a:sym typeface="Wingdings" panose="05000000000000000000" pitchFamily="2" charset="2"/>
              </a:rPr>
              <a:t> B</a:t>
            </a:r>
            <a:endParaRPr lang="en-US" altLang="ko-KR" sz="2000" b="1" dirty="0" smtClean="0">
              <a:sym typeface="Wingdings" panose="05000000000000000000" pitchFamily="2" charset="2"/>
            </a:endParaRPr>
          </a:p>
          <a:p>
            <a:pPr marL="630238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/>
              <a:t>점수가 </a:t>
            </a:r>
            <a:r>
              <a:rPr lang="en-US" altLang="ko-KR" sz="2000" b="1" dirty="0" smtClean="0"/>
              <a:t>70</a:t>
            </a:r>
            <a:r>
              <a:rPr lang="ko-KR" altLang="en-US" sz="2000" b="1" dirty="0"/>
              <a:t>점 이상</a:t>
            </a:r>
            <a:r>
              <a:rPr lang="en-US" altLang="ko-KR" sz="2000" b="1" dirty="0"/>
              <a:t>, </a:t>
            </a:r>
            <a:r>
              <a:rPr lang="en-US" altLang="ko-KR" sz="2000" b="1" dirty="0" smtClean="0"/>
              <a:t>80</a:t>
            </a:r>
            <a:r>
              <a:rPr lang="ko-KR" altLang="en-US" sz="2000" b="1" dirty="0"/>
              <a:t>점 </a:t>
            </a:r>
            <a:r>
              <a:rPr lang="ko-KR" altLang="en-US" sz="2000" b="1" dirty="0" smtClean="0"/>
              <a:t>미만 </a:t>
            </a:r>
            <a:r>
              <a:rPr lang="en-US" altLang="ko-KR" sz="2000" b="1" dirty="0">
                <a:sym typeface="Wingdings" panose="05000000000000000000" pitchFamily="2" charset="2"/>
              </a:rPr>
              <a:t> 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C</a:t>
            </a:r>
            <a:endParaRPr lang="ko-KR" altLang="en-US" sz="2000" b="1" dirty="0"/>
          </a:p>
          <a:p>
            <a:pPr marL="630238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 smtClean="0"/>
              <a:t>점수가 </a:t>
            </a:r>
            <a:r>
              <a:rPr lang="en-US" altLang="ko-KR" sz="2000" b="1" dirty="0" smtClean="0"/>
              <a:t>70</a:t>
            </a:r>
            <a:r>
              <a:rPr lang="ko-KR" altLang="en-US" sz="2000" b="1" dirty="0" smtClean="0"/>
              <a:t>점 미만</a:t>
            </a:r>
            <a:r>
              <a:rPr lang="en-US" altLang="ko-KR" sz="2000" b="1" dirty="0"/>
              <a:t> 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 D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82" y="4520269"/>
            <a:ext cx="3146318" cy="10773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48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9998" y="300921"/>
            <a:ext cx="124264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B0F0"/>
                </a:solidFill>
              </a:rPr>
              <a:t>실습</a:t>
            </a:r>
            <a:r>
              <a:rPr lang="en-US" altLang="ko-KR" sz="3200" b="1" dirty="0" smtClean="0">
                <a:solidFill>
                  <a:srgbClr val="00B0F0"/>
                </a:solidFill>
              </a:rPr>
              <a:t>8</a:t>
            </a:r>
            <a:endParaRPr lang="ko-KR" altLang="en-US" sz="3200" b="1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6414" y="428962"/>
            <a:ext cx="9019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“2w_data1.txt“</a:t>
            </a:r>
            <a:r>
              <a:rPr lang="ko-KR" altLang="en-US" sz="2400" b="1" dirty="0" smtClean="0"/>
              <a:t>의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두번째 </a:t>
            </a:r>
            <a:r>
              <a:rPr lang="ko-KR" altLang="en-US" sz="2400" b="1" dirty="0"/>
              <a:t>열</a:t>
            </a:r>
            <a:r>
              <a:rPr lang="ko-KR" altLang="en-US" sz="2400" b="1" dirty="0" smtClean="0"/>
              <a:t>과 세번째 열의 합이 짝수인 행의</a:t>
            </a:r>
            <a:r>
              <a:rPr lang="en-US" altLang="ko-KR" sz="2400" b="1" dirty="0" smtClean="0"/>
              <a:t>,</a:t>
            </a:r>
            <a:r>
              <a:rPr lang="ko-KR" altLang="en-US" sz="2400" b="1" dirty="0" smtClean="0"/>
              <a:t> 첫번째 열의 값을 </a:t>
            </a:r>
            <a:r>
              <a:rPr lang="ko-KR" altLang="en-US" sz="2400" b="1" dirty="0" err="1" smtClean="0"/>
              <a:t>출력하시오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08" y="1676395"/>
            <a:ext cx="1500191" cy="17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4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836" y="462040"/>
            <a:ext cx="124264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B0F0"/>
                </a:solidFill>
              </a:rPr>
              <a:t>실습</a:t>
            </a:r>
            <a:r>
              <a:rPr lang="en-US" altLang="ko-KR" sz="3200" b="1" dirty="0" smtClean="0">
                <a:solidFill>
                  <a:srgbClr val="00B0F0"/>
                </a:solidFill>
              </a:rPr>
              <a:t>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3349" y="1150633"/>
            <a:ext cx="10382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dirty="0" smtClean="0"/>
              <a:t>두 수를 </a:t>
            </a:r>
            <a:r>
              <a:rPr lang="en-US" altLang="ko-KR" sz="2400" b="1" dirty="0" smtClean="0"/>
              <a:t>parameter</a:t>
            </a:r>
            <a:r>
              <a:rPr lang="ko-KR" altLang="en-US" sz="2400" b="1" dirty="0" err="1" smtClean="0"/>
              <a:t>로하여</a:t>
            </a:r>
            <a:r>
              <a:rPr lang="ko-KR" altLang="en-US" sz="2400" b="1" dirty="0" smtClean="0"/>
              <a:t> 그 합을 출력하는 함수 </a:t>
            </a:r>
            <a:r>
              <a:rPr lang="en-US" altLang="ko-KR" sz="2400" b="1" dirty="0" smtClean="0"/>
              <a:t>foo1()</a:t>
            </a:r>
            <a:r>
              <a:rPr lang="ko-KR" altLang="en-US" sz="2400" b="1" dirty="0" smtClean="0"/>
              <a:t>을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만드시오</a:t>
            </a:r>
            <a:endParaRPr lang="en-US" altLang="ko-KR" sz="2400" b="1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smtClean="0"/>
              <a:t>1)</a:t>
            </a:r>
            <a:r>
              <a:rPr lang="ko-KR" altLang="en-US" sz="2400" b="1" dirty="0" smtClean="0"/>
              <a:t>의 함수에서 연산자도 </a:t>
            </a:r>
            <a:r>
              <a:rPr lang="en-US" altLang="ko-KR" sz="2400" b="1" dirty="0" smtClean="0"/>
              <a:t>parameter</a:t>
            </a:r>
            <a:r>
              <a:rPr lang="ko-KR" altLang="en-US" sz="2400" b="1" dirty="0" smtClean="0"/>
              <a:t>에 추가하여 덧셈 뿐만 아니라 사칙연산도 가능하게 만드시오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98934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836" y="462040"/>
            <a:ext cx="14798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B0F0"/>
                </a:solidFill>
              </a:rPr>
              <a:t>실습</a:t>
            </a:r>
            <a:r>
              <a:rPr lang="en-US" altLang="ko-KR" sz="3200" b="1" dirty="0" smtClean="0">
                <a:solidFill>
                  <a:srgbClr val="00B0F0"/>
                </a:solidFill>
              </a:rPr>
              <a:t>10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42536" y="1046815"/>
            <a:ext cx="8596664" cy="1590628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2400" b="1" dirty="0" smtClean="0"/>
              <a:t>주어진 </a:t>
            </a:r>
            <a:r>
              <a:rPr lang="ko-KR" altLang="ko-KR" sz="2400" b="1" dirty="0"/>
              <a:t>문자열 s1이 </a:t>
            </a:r>
            <a:r>
              <a:rPr lang="ko-KR" altLang="ko-KR" sz="2400" b="1" dirty="0" err="1"/>
              <a:t>있을때</a:t>
            </a:r>
            <a:r>
              <a:rPr lang="ko-KR" altLang="ko-KR" sz="2400" b="1" dirty="0" smtClean="0"/>
              <a:t>,</a:t>
            </a:r>
            <a:endParaRPr lang="en-US" altLang="ko-KR" sz="2400" b="1" dirty="0" smtClean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2400" b="1" dirty="0" smtClean="0"/>
              <a:t>s1</a:t>
            </a:r>
            <a:r>
              <a:rPr lang="ko-KR" altLang="ko-KR" sz="2400" b="1" dirty="0"/>
              <a:t>이 </a:t>
            </a:r>
            <a:r>
              <a:rPr lang="ko-KR" altLang="ko-KR" sz="2400" b="1" dirty="0" err="1"/>
              <a:t>a로</a:t>
            </a:r>
            <a:r>
              <a:rPr lang="ko-KR" altLang="ko-KR" sz="2400" b="1" dirty="0"/>
              <a:t> 시작하면서 길이가 홀수 이면 '</a:t>
            </a:r>
            <a:r>
              <a:rPr lang="ko-KR" altLang="ko-KR" sz="2400" b="1" dirty="0" err="1"/>
              <a:t>welcome'을</a:t>
            </a:r>
            <a:r>
              <a:rPr lang="ko-KR" altLang="ko-KR" sz="2400" b="1" dirty="0" smtClean="0"/>
              <a:t>, </a:t>
            </a:r>
            <a:r>
              <a:rPr lang="ko-KR" altLang="ko-KR" sz="2400" b="1" dirty="0"/>
              <a:t>그렇지않으면 '</a:t>
            </a:r>
            <a:r>
              <a:rPr lang="ko-KR" altLang="ko-KR" sz="2400" b="1" dirty="0" err="1"/>
              <a:t>goodbye'를</a:t>
            </a:r>
            <a:r>
              <a:rPr lang="ko-KR" altLang="ko-KR" sz="2400" b="1" dirty="0"/>
              <a:t> </a:t>
            </a:r>
            <a:r>
              <a:rPr lang="ko-KR" altLang="ko-KR" sz="2400" b="1" dirty="0" err="1"/>
              <a:t>출력하시오</a:t>
            </a:r>
            <a:r>
              <a:rPr lang="ko-KR" altLang="ko-KR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995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836" y="462040"/>
            <a:ext cx="14798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B0F0"/>
                </a:solidFill>
              </a:rPr>
              <a:t>실습</a:t>
            </a:r>
            <a:r>
              <a:rPr lang="en-US" altLang="ko-KR" sz="3200" b="1" dirty="0" smtClean="0">
                <a:solidFill>
                  <a:srgbClr val="00B0F0"/>
                </a:solidFill>
              </a:rPr>
              <a:t>11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56836" y="1350986"/>
            <a:ext cx="10731500" cy="1590628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2400" b="1" dirty="0"/>
              <a:t># 단어가 들어있는 </a:t>
            </a:r>
            <a:r>
              <a:rPr lang="ko-KR" altLang="ko-KR" sz="2400" b="1" dirty="0" err="1"/>
              <a:t>list에서</a:t>
            </a:r>
            <a:r>
              <a:rPr lang="ko-KR" altLang="ko-KR" sz="2400" b="1" dirty="0"/>
              <a:t> 숫자가 2개이상 포함되어있는 단어 출력하는 </a:t>
            </a:r>
            <a:r>
              <a:rPr lang="ko-KR" altLang="ko-KR" sz="2400" b="1" dirty="0" smtClean="0"/>
              <a:t>프로그램</a:t>
            </a:r>
            <a:r>
              <a:rPr lang="ko-KR" altLang="en-US" sz="2400" b="1" dirty="0" smtClean="0"/>
              <a:t>을 만드시오</a:t>
            </a:r>
            <a:endParaRPr lang="en-US" altLang="ko-KR" sz="2400" b="1" dirty="0" smtClean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2400" b="1" dirty="0" smtClean="0"/>
              <a:t>lst1</a:t>
            </a:r>
            <a:r>
              <a:rPr lang="ko-KR" altLang="ko-KR" sz="2400" b="1" dirty="0"/>
              <a:t>=['12ab','abc1','abc123','abc12','aaaaacc','11'] </a:t>
            </a:r>
          </a:p>
        </p:txBody>
      </p:sp>
    </p:spTree>
    <p:extLst>
      <p:ext uri="{BB962C8B-B14F-4D97-AF65-F5344CB8AC3E}">
        <p14:creationId xmlns:p14="http://schemas.microsoft.com/office/powerpoint/2010/main" val="18836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066800" y="2496433"/>
            <a:ext cx="10058400" cy="1547018"/>
          </a:xfrm>
          <a:solidFill>
            <a:schemeClr val="accent2">
              <a:lumMod val="50000"/>
            </a:schemeClr>
          </a:solidFill>
        </p:spPr>
        <p:txBody>
          <a:bodyPr anchor="ctr">
            <a:norm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3 </a:t>
            </a:r>
            <a:r>
              <a:rPr lang="ko-KR" altLang="en-US" b="1" dirty="0" smtClean="0">
                <a:solidFill>
                  <a:schemeClr val="bg1"/>
                </a:solidFill>
              </a:rPr>
              <a:t>주차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37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066800" y="2496433"/>
            <a:ext cx="10058400" cy="1547018"/>
          </a:xfrm>
          <a:solidFill>
            <a:schemeClr val="accent1">
              <a:lumMod val="50000"/>
            </a:schemeClr>
          </a:solidFill>
        </p:spPr>
        <p:txBody>
          <a:bodyPr anchor="ctr">
            <a:normAutofit/>
          </a:bodyPr>
          <a:lstStyle/>
          <a:p>
            <a:r>
              <a:rPr lang="en-US" altLang="ko-KR" sz="5400" dirty="0" err="1" smtClean="0">
                <a:solidFill>
                  <a:schemeClr val="bg1"/>
                </a:solidFill>
              </a:rPr>
              <a:t>numpy</a:t>
            </a:r>
            <a:r>
              <a:rPr lang="en-US" altLang="ko-KR" sz="5400" dirty="0" smtClean="0">
                <a:solidFill>
                  <a:schemeClr val="bg1"/>
                </a:solidFill>
              </a:rPr>
              <a:t> </a:t>
            </a:r>
            <a:r>
              <a:rPr lang="ko-KR" altLang="en-US" sz="5400" dirty="0" smtClean="0">
                <a:solidFill>
                  <a:schemeClr val="bg1"/>
                </a:solidFill>
              </a:rPr>
              <a:t>소개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67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오른쪽 화살표 20"/>
          <p:cNvSpPr/>
          <p:nvPr/>
        </p:nvSpPr>
        <p:spPr>
          <a:xfrm>
            <a:off x="2476273" y="2715858"/>
            <a:ext cx="6799040" cy="901049"/>
          </a:xfrm>
          <a:prstGeom prst="rightArrow">
            <a:avLst>
              <a:gd name="adj1" fmla="val 50000"/>
              <a:gd name="adj2" fmla="val 274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094135" y="805523"/>
            <a:ext cx="5515396" cy="4826020"/>
            <a:chOff x="3115907" y="1074037"/>
            <a:chExt cx="5515396" cy="482602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115907" y="1944414"/>
              <a:ext cx="5515396" cy="3955643"/>
            </a:xfrm>
            <a:prstGeom prst="roundRect">
              <a:avLst>
                <a:gd name="adj" fmla="val 439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2000" b="1" dirty="0" smtClean="0">
                  <a:solidFill>
                    <a:schemeClr val="tx1"/>
                  </a:solidFill>
                </a:rPr>
                <a:t>A=3:</a:t>
              </a:r>
            </a:p>
            <a:p>
              <a:pPr marL="342900" indent="-342900">
                <a:buFontTx/>
                <a:buChar char="-"/>
              </a:pPr>
              <a:r>
                <a:rPr lang="ko-KR" altLang="en-US" sz="2000" b="1" dirty="0" smtClean="0">
                  <a:solidFill>
                    <a:schemeClr val="accent2"/>
                  </a:solidFill>
                </a:rPr>
                <a:t>메모리</a:t>
              </a:r>
              <a:r>
                <a:rPr lang="ko-KR" altLang="en-US" sz="2000" dirty="0" smtClean="0"/>
                <a:t>에 </a:t>
              </a:r>
              <a:r>
                <a:rPr lang="en-US" altLang="ko-KR" sz="2000" dirty="0" smtClean="0"/>
                <a:t>A </a:t>
              </a:r>
              <a:r>
                <a:rPr lang="ko-KR" altLang="en-US" sz="2000" dirty="0" smtClean="0"/>
                <a:t>변수를 만들고 </a:t>
              </a:r>
              <a:r>
                <a:rPr lang="en-US" altLang="ko-KR" sz="2000" dirty="0" smtClean="0"/>
                <a:t>3</a:t>
              </a:r>
              <a:r>
                <a:rPr lang="ko-KR" altLang="en-US" sz="2000" dirty="0" smtClean="0"/>
                <a:t>을 넣어라</a:t>
              </a:r>
              <a:endParaRPr lang="en-US" altLang="ko-KR" sz="2000" dirty="0" smtClean="0"/>
            </a:p>
            <a:p>
              <a:endParaRPr lang="en-US" altLang="ko-KR" sz="2000" dirty="0" smtClean="0"/>
            </a:p>
            <a:p>
              <a:r>
                <a:rPr lang="en-US" altLang="ko-KR" sz="2000" b="1" dirty="0" smtClean="0">
                  <a:solidFill>
                    <a:schemeClr val="tx1"/>
                  </a:solidFill>
                </a:rPr>
                <a:t>for pp in list1:</a:t>
              </a:r>
            </a:p>
            <a:p>
              <a:r>
                <a:rPr lang="en-US" altLang="ko-KR" sz="2000" b="1" dirty="0" smtClean="0">
                  <a:solidFill>
                    <a:schemeClr val="tx1"/>
                  </a:solidFill>
                </a:rPr>
                <a:t>    print(pp)</a:t>
              </a:r>
            </a:p>
            <a:p>
              <a:pPr marL="342900" indent="-342900">
                <a:buFontTx/>
                <a:buChar char="-"/>
              </a:pPr>
              <a:r>
                <a:rPr lang="ko-KR" altLang="en-US" sz="2000" b="1" dirty="0" smtClean="0">
                  <a:solidFill>
                    <a:schemeClr val="accent2"/>
                  </a:solidFill>
                </a:rPr>
                <a:t>메모리</a:t>
              </a:r>
              <a:r>
                <a:rPr lang="ko-KR" altLang="en-US" sz="2000" dirty="0" smtClean="0">
                  <a:solidFill>
                    <a:schemeClr val="tx1"/>
                  </a:solidFill>
                </a:rPr>
                <a:t>의 </a:t>
              </a:r>
              <a:r>
                <a:rPr lang="en-US" altLang="ko-KR" sz="2000" dirty="0" smtClean="0"/>
                <a:t>list1</a:t>
              </a:r>
              <a:r>
                <a:rPr lang="ko-KR" altLang="en-US" sz="2000" dirty="0" smtClean="0"/>
                <a:t>의 각 </a:t>
              </a:r>
              <a:r>
                <a:rPr lang="en-US" altLang="ko-KR" sz="2000" dirty="0" smtClean="0"/>
                <a:t>element</a:t>
              </a:r>
              <a:r>
                <a:rPr lang="ko-KR" altLang="en-US" sz="2000" dirty="0" smtClean="0"/>
                <a:t>를 순서대로 </a:t>
              </a:r>
              <a:r>
                <a:rPr lang="en-US" altLang="ko-KR" sz="2000" dirty="0" smtClean="0"/>
                <a:t>pp</a:t>
              </a:r>
              <a:r>
                <a:rPr lang="ko-KR" altLang="en-US" sz="2000" dirty="0" smtClean="0"/>
                <a:t>변수에 넣고 </a:t>
              </a:r>
              <a:r>
                <a:rPr lang="en-US" altLang="ko-KR" sz="2000" dirty="0" smtClean="0"/>
                <a:t>pp</a:t>
              </a:r>
              <a:r>
                <a:rPr lang="ko-KR" altLang="en-US" sz="2000" dirty="0" smtClean="0"/>
                <a:t>변수를 출력하라</a:t>
              </a:r>
              <a:endParaRPr lang="en-US" altLang="ko-KR" sz="2000" dirty="0" smtClean="0"/>
            </a:p>
            <a:p>
              <a:pPr marL="342900" indent="-342900">
                <a:buFontTx/>
                <a:buChar char="-"/>
              </a:pPr>
              <a:endParaRPr lang="en-US" altLang="ko-KR" sz="2000" dirty="0" smtClean="0"/>
            </a:p>
            <a:p>
              <a:r>
                <a:rPr lang="en-US" altLang="ko-KR" sz="2000" b="1" dirty="0" smtClean="0">
                  <a:solidFill>
                    <a:schemeClr val="tx1"/>
                  </a:solidFill>
                </a:rPr>
                <a:t>C=A+B</a:t>
              </a:r>
            </a:p>
            <a:p>
              <a:pPr marL="342900" indent="-342900">
                <a:buFontTx/>
                <a:buChar char="-"/>
              </a:pPr>
              <a:r>
                <a:rPr lang="ko-KR" altLang="en-US" sz="2000" b="1" dirty="0" smtClean="0">
                  <a:solidFill>
                    <a:schemeClr val="accent2"/>
                  </a:solidFill>
                </a:rPr>
                <a:t>메모리</a:t>
              </a:r>
              <a:r>
                <a:rPr lang="ko-KR" altLang="en-US" sz="2000" dirty="0" smtClean="0"/>
                <a:t>에서 </a:t>
              </a:r>
              <a:r>
                <a:rPr lang="en-US" altLang="ko-KR" sz="2000" dirty="0" smtClean="0"/>
                <a:t>A</a:t>
              </a:r>
              <a:r>
                <a:rPr lang="ko-KR" altLang="en-US" sz="2000" dirty="0" smtClean="0"/>
                <a:t>변수 값과 </a:t>
              </a:r>
              <a:r>
                <a:rPr lang="en-US" altLang="ko-KR" sz="2000" dirty="0" smtClean="0"/>
                <a:t>B</a:t>
              </a:r>
              <a:r>
                <a:rPr lang="ko-KR" altLang="en-US" sz="2000" dirty="0" smtClean="0"/>
                <a:t>변수 값을 더하여 </a:t>
              </a:r>
              <a:r>
                <a:rPr lang="en-US" altLang="ko-KR" sz="2000" dirty="0" smtClean="0"/>
                <a:t>C</a:t>
              </a:r>
              <a:r>
                <a:rPr lang="ko-KR" altLang="en-US" sz="2000" dirty="0" smtClean="0"/>
                <a:t>라는 변수</a:t>
              </a:r>
              <a:r>
                <a:rPr lang="en-US" altLang="ko-KR" sz="2000" dirty="0" smtClean="0"/>
                <a:t>(</a:t>
              </a:r>
              <a:r>
                <a:rPr lang="ko-KR" altLang="en-US" sz="2000" dirty="0" smtClean="0"/>
                <a:t>없으면 만든 후</a:t>
              </a:r>
              <a:r>
                <a:rPr lang="en-US" altLang="ko-KR" sz="2000" dirty="0" smtClean="0"/>
                <a:t>)</a:t>
              </a:r>
              <a:r>
                <a:rPr lang="ko-KR" altLang="en-US" sz="2000" dirty="0" smtClean="0"/>
                <a:t>에 넣어라</a:t>
              </a:r>
              <a:endParaRPr lang="en-US" altLang="ko-KR" sz="2000" dirty="0" smtClean="0"/>
            </a:p>
            <a:p>
              <a:r>
                <a:rPr lang="en-US" altLang="ko-KR" sz="2800" dirty="0" smtClean="0"/>
                <a:t>….</a:t>
              </a: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3149090" y="1074037"/>
              <a:ext cx="5449031" cy="97467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/>
                <a:t>Python Interpreter: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각 명령어에 대한 실행 방침이 적혀있는 문서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133995" y="805523"/>
            <a:ext cx="2655121" cy="4826020"/>
            <a:chOff x="9155767" y="1074037"/>
            <a:chExt cx="2655121" cy="4826020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9297086" y="1843805"/>
              <a:ext cx="2372483" cy="4056252"/>
            </a:xfrm>
            <a:prstGeom prst="roundRect">
              <a:avLst>
                <a:gd name="adj" fmla="val 812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dirty="0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155767" y="1074037"/>
              <a:ext cx="2655121" cy="860079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/>
                <a:t>컴퓨터</a:t>
              </a:r>
              <a:endParaRPr lang="ko-KR" altLang="en-US" sz="2000" b="1" dirty="0"/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9714070" y="2761036"/>
              <a:ext cx="1538515" cy="95068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/>
                <a:t>메모리</a:t>
              </a:r>
              <a:endParaRPr lang="en-US" altLang="ko-KR" sz="2400" dirty="0" smtClean="0"/>
            </a:p>
            <a:p>
              <a:pPr algn="ctr"/>
              <a:r>
                <a:rPr lang="en-US" altLang="ko-KR" sz="2400" dirty="0" smtClean="0"/>
                <a:t>(Ram)</a:t>
              </a:r>
              <a:endParaRPr lang="ko-KR" altLang="en-US" sz="2400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9532819" y="3885421"/>
              <a:ext cx="1901016" cy="9506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/>
                <a:t>Disk</a:t>
              </a:r>
            </a:p>
            <a:p>
              <a:pPr algn="ctr"/>
              <a:r>
                <a:rPr lang="en-US" altLang="ko-KR" sz="2400" dirty="0" smtClean="0"/>
                <a:t>(HDD,SSD)</a:t>
              </a:r>
              <a:endParaRPr lang="ko-KR" altLang="en-US" sz="2400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9532819" y="4928026"/>
              <a:ext cx="1901016" cy="64933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smtClean="0"/>
                <a:t>모니터</a:t>
              </a:r>
              <a:endParaRPr lang="ko-KR" altLang="en-US" sz="2400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9846448" y="1984594"/>
              <a:ext cx="1273758" cy="577249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/>
                <a:t>CPU</a:t>
              </a:r>
              <a:endParaRPr lang="ko-KR" altLang="en-US" sz="24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1736" y="1665602"/>
            <a:ext cx="2246128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A=3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for pp in [1,2,3,4]: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print(pp)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B=5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C=A+B</a:t>
            </a:r>
            <a:endParaRPr lang="ko-KR" altLang="en-US" sz="20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1490" y="805523"/>
            <a:ext cx="1926621" cy="86007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/>
              <a:t>작성한 코드</a:t>
            </a:r>
            <a:endParaRPr lang="ko-KR" altLang="en-US" sz="20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/>
              <a:t>코드 실행 원리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2933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 smtClean="0"/>
              <a:t>numpy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란</a:t>
            </a:r>
            <a:r>
              <a:rPr lang="en-US" altLang="ko-KR" sz="3200" dirty="0" smtClean="0"/>
              <a:t>?</a:t>
            </a:r>
            <a:endParaRPr lang="ko-KR" altLang="en-US" sz="32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9" y="1040959"/>
            <a:ext cx="10483850" cy="399688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00100" y="2052638"/>
            <a:ext cx="952500" cy="423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09875" y="2052638"/>
            <a:ext cx="504825" cy="423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09786" y="4414838"/>
            <a:ext cx="1204913" cy="53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09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 smtClean="0"/>
              <a:t>numpy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란</a:t>
            </a:r>
            <a:r>
              <a:rPr lang="en-US" altLang="ko-KR" sz="3200" dirty="0" smtClean="0"/>
              <a:t>? (Cont’d)</a:t>
            </a:r>
            <a:endParaRPr lang="ko-KR" altLang="en-US" sz="32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2445"/>
          <a:stretch/>
        </p:blipFill>
        <p:spPr>
          <a:xfrm>
            <a:off x="479886" y="1042986"/>
            <a:ext cx="8237436" cy="385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6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066800" y="2496433"/>
            <a:ext cx="10058400" cy="1547018"/>
          </a:xfrm>
          <a:solidFill>
            <a:schemeClr val="accent1">
              <a:lumMod val="50000"/>
            </a:schemeClr>
          </a:solidFill>
        </p:spPr>
        <p:txBody>
          <a:bodyPr anchor="ctr">
            <a:normAutofit/>
          </a:bodyPr>
          <a:lstStyle/>
          <a:p>
            <a:r>
              <a:rPr lang="en-US" altLang="ko-KR" sz="5400" dirty="0" err="1" smtClean="0">
                <a:solidFill>
                  <a:schemeClr val="bg1"/>
                </a:solidFill>
              </a:rPr>
              <a:t>numpy</a:t>
            </a:r>
            <a:r>
              <a:rPr lang="en-US" altLang="ko-KR" sz="5400" dirty="0" smtClean="0">
                <a:solidFill>
                  <a:schemeClr val="bg1"/>
                </a:solidFill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</a:rPr>
              <a:t>ndarray</a:t>
            </a:r>
            <a:r>
              <a:rPr lang="en-US" altLang="ko-KR" sz="5400" dirty="0" smtClean="0">
                <a:solidFill>
                  <a:schemeClr val="bg1"/>
                </a:solidFill>
              </a:rPr>
              <a:t> </a:t>
            </a:r>
            <a:r>
              <a:rPr lang="ko-KR" altLang="en-US" sz="5400" dirty="0" smtClean="0">
                <a:solidFill>
                  <a:schemeClr val="bg1"/>
                </a:solidFill>
              </a:rPr>
              <a:t>객체 생성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78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174625" y="790711"/>
            <a:ext cx="10796588" cy="2921102"/>
            <a:chOff x="428625" y="755739"/>
            <a:chExt cx="10796588" cy="292110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939" y="755739"/>
              <a:ext cx="10361929" cy="708214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2498256" y="917151"/>
              <a:ext cx="921220" cy="51463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98256" y="1513061"/>
              <a:ext cx="7059946" cy="4001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/>
                <a:t>object: </a:t>
              </a:r>
              <a:r>
                <a:rPr lang="ko-KR" altLang="en-US" sz="2000" dirty="0" smtClean="0"/>
                <a:t>필수 </a:t>
              </a:r>
              <a:r>
                <a:rPr lang="ko-KR" altLang="en-US" sz="2000" dirty="0" err="1" smtClean="0"/>
                <a:t>파라미터</a:t>
              </a:r>
              <a:r>
                <a:rPr lang="en-US" altLang="ko-KR" sz="2000" dirty="0" smtClean="0"/>
                <a:t>, sequence </a:t>
              </a:r>
              <a:r>
                <a:rPr lang="ko-KR" altLang="en-US" sz="2000" dirty="0" err="1" smtClean="0"/>
                <a:t>자료형</a:t>
              </a:r>
              <a:r>
                <a:rPr lang="en-US" altLang="ko-KR" sz="2000" dirty="0" smtClean="0"/>
                <a:t>(e.g. </a:t>
              </a:r>
              <a:r>
                <a:rPr lang="ko-KR" altLang="en-US" sz="2000" dirty="0" smtClean="0"/>
                <a:t>리스트</a:t>
              </a:r>
              <a:r>
                <a:rPr lang="en-US" altLang="ko-KR" sz="2000" dirty="0" smtClean="0"/>
                <a:t>)</a:t>
              </a:r>
              <a:r>
                <a:rPr lang="ko-KR" altLang="en-US" sz="2000" dirty="0" smtClean="0"/>
                <a:t>을 입력</a:t>
              </a:r>
              <a:endParaRPr lang="en-US" altLang="ko-KR" sz="2000" dirty="0" smtClean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23619" y="2022314"/>
              <a:ext cx="7343677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2000" dirty="0" err="1" smtClean="0"/>
                <a:t>numpy</a:t>
              </a:r>
              <a:r>
                <a:rPr lang="ko-KR" altLang="en-US" sz="2000" dirty="0" smtClean="0"/>
                <a:t>는 </a:t>
              </a:r>
              <a:r>
                <a:rPr lang="en-US" altLang="ko-KR" sz="2000" b="1" dirty="0" err="1" smtClean="0">
                  <a:solidFill>
                    <a:srgbClr val="3333FF"/>
                  </a:solidFill>
                </a:rPr>
                <a:t>np.array</a:t>
              </a:r>
              <a:r>
                <a:rPr lang="en-US" altLang="ko-KR" sz="2000" dirty="0" smtClean="0"/>
                <a:t> </a:t>
              </a:r>
              <a:r>
                <a:rPr lang="ko-KR" altLang="en-US" sz="2000" dirty="0" smtClean="0"/>
                <a:t>함수를 활용하여 </a:t>
              </a:r>
              <a:r>
                <a:rPr lang="en-US" altLang="ko-KR" sz="2000" b="1" dirty="0" err="1" smtClean="0">
                  <a:solidFill>
                    <a:srgbClr val="3333FF"/>
                  </a:solidFill>
                </a:rPr>
                <a:t>ndarray</a:t>
              </a:r>
              <a:r>
                <a:rPr lang="en-US" altLang="ko-KR" sz="2000" dirty="0" smtClean="0"/>
                <a:t> </a:t>
              </a:r>
              <a:r>
                <a:rPr lang="ko-KR" altLang="en-US" sz="2000" dirty="0" smtClean="0"/>
                <a:t>객체를 생성함</a:t>
              </a:r>
              <a:endParaRPr lang="en-US" altLang="ko-KR" sz="2000" dirty="0" smtClean="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2000" dirty="0" err="1"/>
                <a:t>n</a:t>
              </a:r>
              <a:r>
                <a:rPr lang="en-US" altLang="ko-KR" sz="2000" dirty="0" err="1" smtClean="0"/>
                <a:t>darray</a:t>
              </a:r>
              <a:r>
                <a:rPr lang="en-US" altLang="ko-KR" sz="2000" dirty="0" smtClean="0"/>
                <a:t> </a:t>
              </a:r>
              <a:r>
                <a:rPr lang="ko-KR" altLang="en-US" sz="2000" b="1" dirty="0" smtClean="0">
                  <a:solidFill>
                    <a:srgbClr val="3333FF"/>
                  </a:solidFill>
                </a:rPr>
                <a:t>객체는 하나의 데이터 </a:t>
              </a:r>
              <a:r>
                <a:rPr lang="en-US" altLang="ko-KR" sz="2000" b="1" dirty="0" smtClean="0">
                  <a:solidFill>
                    <a:srgbClr val="3333FF"/>
                  </a:solidFill>
                </a:rPr>
                <a:t>type</a:t>
              </a:r>
              <a:r>
                <a:rPr lang="ko-KR" altLang="en-US" sz="2000" dirty="0" smtClean="0"/>
                <a:t>만 가질 수 있음</a:t>
              </a:r>
              <a:r>
                <a:rPr lang="en-US" altLang="ko-KR" sz="2000" dirty="0"/>
                <a:t/>
              </a:r>
              <a:br>
                <a:rPr lang="en-US" altLang="ko-KR" sz="2000" dirty="0"/>
              </a:br>
              <a:r>
                <a:rPr lang="en-US" altLang="ko-KR" sz="2000" b="1" dirty="0" smtClean="0">
                  <a:solidFill>
                    <a:srgbClr val="FF0000"/>
                  </a:solidFill>
                </a:rPr>
                <a:t>(list</a:t>
              </a:r>
              <a:r>
                <a:rPr lang="ko-KR" altLang="en-US" sz="2000" b="1" dirty="0" smtClean="0">
                  <a:solidFill>
                    <a:srgbClr val="FF0000"/>
                  </a:solidFill>
                </a:rPr>
                <a:t>와 비슷하지만 가장 큰 차이점</a:t>
              </a:r>
              <a:r>
                <a:rPr lang="en-US" altLang="ko-KR" sz="2000" b="1" dirty="0" smtClean="0">
                  <a:solidFill>
                    <a:srgbClr val="FF0000"/>
                  </a:solidFill>
                </a:rPr>
                <a:t>)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428625" y="862203"/>
              <a:ext cx="10796588" cy="2814638"/>
            </a:xfrm>
            <a:prstGeom prst="roundRect">
              <a:avLst>
                <a:gd name="adj" fmla="val 7736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8220153" y="2899902"/>
            <a:ext cx="3787697" cy="3831097"/>
          </a:xfrm>
          <a:prstGeom prst="roundRect">
            <a:avLst>
              <a:gd name="adj" fmla="val 773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 smtClean="0"/>
              <a:t>np.array</a:t>
            </a:r>
            <a:r>
              <a:rPr lang="en-US" altLang="ko-KR" sz="3200" dirty="0" smtClean="0"/>
              <a:t> (</a:t>
            </a:r>
            <a:r>
              <a:rPr lang="en-US" altLang="ko-KR" sz="3200" dirty="0" err="1" smtClean="0"/>
              <a:t>numpy.array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24" y="4478758"/>
            <a:ext cx="3314724" cy="1752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695" y="4478758"/>
            <a:ext cx="3829078" cy="18431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2467716" y="5650341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모두 </a:t>
            </a:r>
            <a:r>
              <a:rPr lang="en-US" altLang="ko-KR" sz="1600" b="1" dirty="0" err="1" smtClean="0"/>
              <a:t>int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630142" y="5710110"/>
            <a:ext cx="1116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모두 </a:t>
            </a:r>
            <a:r>
              <a:rPr lang="en-US" altLang="ko-KR" sz="1600" b="1" dirty="0" smtClean="0"/>
              <a:t>float</a:t>
            </a:r>
            <a:endParaRPr lang="ko-KR" altLang="en-US" sz="1600" b="1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57142" y="4302555"/>
            <a:ext cx="7656154" cy="2214562"/>
          </a:xfrm>
          <a:prstGeom prst="roundRect">
            <a:avLst>
              <a:gd name="adj" fmla="val 773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12939" y="3933223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5"/>
                </a:solidFill>
              </a:rPr>
              <a:t>example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56272" y="3024011"/>
            <a:ext cx="334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accent5"/>
                </a:solidFill>
              </a:rPr>
              <a:t>cf</a:t>
            </a:r>
            <a:r>
              <a:rPr lang="en-US" altLang="ko-KR" b="1" dirty="0" smtClean="0">
                <a:solidFill>
                  <a:schemeClr val="accent5"/>
                </a:solidFill>
              </a:rPr>
              <a:t>) </a:t>
            </a:r>
            <a:r>
              <a:rPr lang="ko-KR" altLang="en-US" b="1" dirty="0" smtClean="0">
                <a:solidFill>
                  <a:schemeClr val="accent5"/>
                </a:solidFill>
              </a:rPr>
              <a:t>다른 </a:t>
            </a:r>
            <a:r>
              <a:rPr lang="ko-KR" altLang="en-US" b="1" dirty="0" err="1" smtClean="0">
                <a:solidFill>
                  <a:schemeClr val="accent5"/>
                </a:solidFill>
              </a:rPr>
              <a:t>데이터구조</a:t>
            </a:r>
            <a:r>
              <a:rPr lang="ko-KR" altLang="en-US" b="1" dirty="0" smtClean="0">
                <a:solidFill>
                  <a:schemeClr val="accent5"/>
                </a:solidFill>
              </a:rPr>
              <a:t> 객체 생성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878" y="3530281"/>
            <a:ext cx="3015477" cy="298683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588537" y="4872810"/>
            <a:ext cx="1170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 smtClean="0"/>
              <a:t>int</a:t>
            </a:r>
            <a:r>
              <a:rPr lang="ko-KR" altLang="en-US" sz="1600" b="1" dirty="0" smtClean="0"/>
              <a:t>와 </a:t>
            </a:r>
            <a:r>
              <a:rPr lang="en-US" altLang="ko-KR" sz="1600" b="1" dirty="0" smtClean="0"/>
              <a:t>float</a:t>
            </a:r>
            <a:br>
              <a:rPr lang="en-US" altLang="ko-KR" sz="1600" b="1" dirty="0" smtClean="0"/>
            </a:br>
            <a:r>
              <a:rPr lang="ko-KR" altLang="en-US" sz="1600" b="1" dirty="0" smtClean="0"/>
              <a:t>동시 가능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440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4" grpId="0"/>
      <p:bldP spid="15" grpId="0"/>
      <p:bldP spid="17" grpId="0" animBg="1"/>
      <p:bldP spid="18" grpId="0"/>
      <p:bldP spid="19" grpId="0"/>
      <p:bldP spid="2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rcRect l="39718" t="12409" r="13717" b="6296"/>
          <a:stretch/>
        </p:blipFill>
        <p:spPr>
          <a:xfrm>
            <a:off x="6343651" y="940843"/>
            <a:ext cx="5441950" cy="487317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 smtClean="0"/>
              <a:t>ndarray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메모리 구조</a:t>
            </a:r>
            <a:endParaRPr lang="ko-KR" altLang="en-US" sz="32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14249" t="12409" r="60662" b="6296"/>
          <a:stretch/>
        </p:blipFill>
        <p:spPr>
          <a:xfrm>
            <a:off x="810649" y="896393"/>
            <a:ext cx="3175431" cy="52774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45499" y="5511963"/>
            <a:ext cx="57470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같은 크기의 데이터가 인접한 메모리장소에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일렬로 저장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단일</a:t>
            </a:r>
            <a:r>
              <a:rPr lang="en-US" altLang="ko-KR" sz="2000" dirty="0" smtClean="0"/>
              <a:t>type</a:t>
            </a:r>
            <a:r>
              <a:rPr lang="ko-KR" altLang="en-US" sz="2000" dirty="0" smtClean="0"/>
              <a:t>만 다루기 때문에 가능</a:t>
            </a:r>
            <a:r>
              <a:rPr lang="en-US" altLang="ko-KR" sz="2000" dirty="0"/>
              <a:t>)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빠르고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메모리가 효율적</a:t>
            </a:r>
            <a:endParaRPr lang="ko-KR" alt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6646635" y="5576952"/>
            <a:ext cx="39869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데이터의 주소를 저장하고</a:t>
            </a:r>
            <a:r>
              <a:rPr lang="en-US" altLang="ko-KR" sz="2000" dirty="0" smtClean="0"/>
              <a:t>,</a:t>
            </a:r>
            <a:br>
              <a:rPr lang="en-US" altLang="ko-KR" sz="2000" dirty="0" smtClean="0"/>
            </a:br>
            <a:r>
              <a:rPr lang="ko-KR" altLang="en-US" sz="2000" dirty="0" smtClean="0"/>
              <a:t>주소를 따라가면 값이 등장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 smtClean="0"/>
              <a:t>ndarray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보다 상대적으로 느림</a:t>
            </a:r>
            <a:endParaRPr lang="ko-KR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1013910" y="896393"/>
            <a:ext cx="173930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 smtClean="0"/>
              <a:t>ndarray</a:t>
            </a:r>
            <a:endParaRPr lang="ko-KR" alt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553285" y="896393"/>
            <a:ext cx="163669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    list    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2186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563880" y="2356732"/>
            <a:ext cx="11064240" cy="1986667"/>
          </a:xfrm>
          <a:solidFill>
            <a:schemeClr val="accent1">
              <a:lumMod val="50000"/>
            </a:schemeClr>
          </a:solidFill>
        </p:spPr>
        <p:txBody>
          <a:bodyPr anchor="ctr">
            <a:normAutofit/>
          </a:bodyPr>
          <a:lstStyle/>
          <a:p>
            <a:r>
              <a:rPr lang="en-US" altLang="ko-KR" sz="5400" dirty="0" err="1" smtClean="0">
                <a:solidFill>
                  <a:schemeClr val="bg1"/>
                </a:solidFill>
              </a:rPr>
              <a:t>ndarray</a:t>
            </a:r>
            <a:r>
              <a:rPr lang="en-US" altLang="ko-KR" sz="5400" dirty="0">
                <a:solidFill>
                  <a:schemeClr val="bg1"/>
                </a:solidFill>
              </a:rPr>
              <a:t/>
            </a:r>
            <a:br>
              <a:rPr lang="en-US" altLang="ko-KR" sz="5400" dirty="0">
                <a:solidFill>
                  <a:schemeClr val="bg1"/>
                </a:solidFill>
              </a:rPr>
            </a:br>
            <a:r>
              <a:rPr lang="en-US" altLang="ko-KR" sz="5400" dirty="0" err="1" smtClean="0">
                <a:solidFill>
                  <a:schemeClr val="bg1"/>
                </a:solidFill>
              </a:rPr>
              <a:t>dtype</a:t>
            </a:r>
            <a:r>
              <a:rPr lang="en-US" altLang="ko-KR" sz="5400" dirty="0" smtClean="0">
                <a:solidFill>
                  <a:schemeClr val="bg1"/>
                </a:solidFill>
              </a:rPr>
              <a:t>, shape, </a:t>
            </a:r>
            <a:r>
              <a:rPr lang="en-US" altLang="ko-KR" sz="5400" dirty="0" err="1" smtClean="0">
                <a:solidFill>
                  <a:schemeClr val="bg1"/>
                </a:solidFill>
              </a:rPr>
              <a:t>ndim</a:t>
            </a:r>
            <a:r>
              <a:rPr lang="en-US" altLang="ko-KR" sz="5400" dirty="0" smtClean="0">
                <a:solidFill>
                  <a:schemeClr val="bg1"/>
                </a:solidFill>
              </a:rPr>
              <a:t>, size, </a:t>
            </a:r>
            <a:r>
              <a:rPr lang="en-US" altLang="ko-KR" sz="5400" dirty="0" err="1" smtClean="0">
                <a:solidFill>
                  <a:schemeClr val="bg1"/>
                </a:solidFill>
              </a:rPr>
              <a:t>nbytes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89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 smtClean="0"/>
              <a:t>ndarray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객체 확인에 자주 사용되는 </a:t>
            </a:r>
            <a:r>
              <a:rPr lang="ko-KR" altLang="en-US" sz="3200" dirty="0" err="1" smtClean="0"/>
              <a:t>멤버변수</a:t>
            </a:r>
            <a:endParaRPr lang="ko-KR" altLang="en-US" sz="32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3579" y="977454"/>
            <a:ext cx="2449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buAutoNum type="arabicPeriod"/>
            </a:pPr>
            <a:r>
              <a:rPr lang="en-US" altLang="ko-KR" sz="2800" dirty="0" err="1" smtClean="0"/>
              <a:t>dtype</a:t>
            </a:r>
            <a:endParaRPr lang="en-US" altLang="ko-KR" sz="2800" dirty="0" smtClean="0"/>
          </a:p>
          <a:p>
            <a:pPr marL="538163" indent="-538163">
              <a:buAutoNum type="arabicPeriod"/>
            </a:pPr>
            <a:r>
              <a:rPr lang="en-US" altLang="ko-KR" sz="2800" dirty="0" smtClean="0"/>
              <a:t>shape</a:t>
            </a:r>
          </a:p>
          <a:p>
            <a:pPr marL="538163" indent="-538163">
              <a:buAutoNum type="arabicPeriod"/>
            </a:pPr>
            <a:r>
              <a:rPr lang="en-US" altLang="ko-KR" sz="2800" dirty="0" err="1"/>
              <a:t>n</a:t>
            </a:r>
            <a:r>
              <a:rPr lang="en-US" altLang="ko-KR" sz="2800" dirty="0" err="1" smtClean="0"/>
              <a:t>dim</a:t>
            </a:r>
            <a:endParaRPr lang="en-US" altLang="ko-KR" sz="2800" dirty="0" smtClean="0"/>
          </a:p>
          <a:p>
            <a:pPr marL="538163" indent="-538163">
              <a:buFontTx/>
              <a:buAutoNum type="arabicPeriod"/>
            </a:pPr>
            <a:r>
              <a:rPr lang="en-US" altLang="ko-KR" sz="2800" dirty="0" smtClean="0"/>
              <a:t>size</a:t>
            </a:r>
          </a:p>
          <a:p>
            <a:pPr marL="538163" indent="-538163">
              <a:buFontTx/>
              <a:buAutoNum type="arabicPeriod"/>
            </a:pPr>
            <a:r>
              <a:rPr lang="en-US" altLang="ko-KR" sz="2800" dirty="0" err="1" smtClean="0"/>
              <a:t>nbytes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471" y="868412"/>
            <a:ext cx="5105729" cy="58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3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 smtClean="0">
                <a:solidFill>
                  <a:schemeClr val="bg1"/>
                </a:solidFill>
              </a:rPr>
              <a:t>dtype</a:t>
            </a:r>
            <a:r>
              <a:rPr lang="en-US" altLang="ko-KR" sz="3200" dirty="0" smtClean="0">
                <a:solidFill>
                  <a:schemeClr val="bg1"/>
                </a:solidFill>
              </a:rPr>
              <a:t> (data type)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716" y="809869"/>
            <a:ext cx="1108188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dirty="0" err="1"/>
              <a:t>dtype</a:t>
            </a:r>
            <a:r>
              <a:rPr lang="en-US" altLang="ko-KR" sz="2400" b="1" dirty="0"/>
              <a:t>: </a:t>
            </a:r>
            <a:r>
              <a:rPr lang="en-US" altLang="ko-KR" sz="2400" b="1" dirty="0" err="1"/>
              <a:t>ndarray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객체의 </a:t>
            </a:r>
            <a:r>
              <a:rPr lang="en-US" altLang="ko-KR" sz="2400" b="1" dirty="0"/>
              <a:t>data type </a:t>
            </a:r>
            <a:r>
              <a:rPr lang="ko-KR" altLang="en-US" sz="2400" b="1" dirty="0" err="1" smtClean="0"/>
              <a:t>멤버변수</a:t>
            </a:r>
            <a:endParaRPr lang="en-US" altLang="ko-KR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err="1" smtClean="0"/>
              <a:t>ndarray</a:t>
            </a:r>
            <a:r>
              <a:rPr lang="en-US" altLang="ko-KR" sz="2400" dirty="0" smtClean="0"/>
              <a:t> </a:t>
            </a:r>
            <a:r>
              <a:rPr lang="ko-KR" altLang="en-US" sz="2400" b="1" dirty="0" smtClean="0">
                <a:solidFill>
                  <a:srgbClr val="3333FF"/>
                </a:solidFill>
              </a:rPr>
              <a:t>객체는 하나의 </a:t>
            </a:r>
            <a:r>
              <a:rPr lang="en-US" altLang="ko-KR" sz="2400" b="1" dirty="0" smtClean="0">
                <a:solidFill>
                  <a:srgbClr val="3333FF"/>
                </a:solidFill>
              </a:rPr>
              <a:t>data</a:t>
            </a:r>
            <a:r>
              <a:rPr lang="ko-KR" altLang="en-US" sz="2400" b="1" dirty="0" smtClean="0">
                <a:solidFill>
                  <a:srgbClr val="3333FF"/>
                </a:solidFill>
              </a:rPr>
              <a:t> </a:t>
            </a:r>
            <a:r>
              <a:rPr lang="en-US" altLang="ko-KR" sz="2400" b="1" dirty="0" smtClean="0">
                <a:solidFill>
                  <a:srgbClr val="3333FF"/>
                </a:solidFill>
              </a:rPr>
              <a:t>type</a:t>
            </a:r>
            <a:r>
              <a:rPr lang="ko-KR" altLang="en-US" sz="2400" dirty="0" smtClean="0"/>
              <a:t>만 가짐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/>
              <a:t>(list</a:t>
            </a:r>
            <a:r>
              <a:rPr lang="ko-KR" altLang="en-US" sz="2400" b="1" dirty="0" smtClean="0"/>
              <a:t>와 비슷하지만 가장 큰 차이점</a:t>
            </a:r>
            <a:r>
              <a:rPr lang="en-US" altLang="ko-KR" sz="2400" b="1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7716" y="2085006"/>
            <a:ext cx="1080698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ndarray</a:t>
            </a:r>
            <a:r>
              <a:rPr lang="ko-KR" altLang="en-US" sz="2000" dirty="0"/>
              <a:t> 객체의 </a:t>
            </a:r>
            <a:r>
              <a:rPr lang="en-US" altLang="ko-KR" sz="2000" dirty="0" err="1"/>
              <a:t>dtype</a:t>
            </a:r>
            <a:r>
              <a:rPr lang="ko-KR" altLang="en-US" sz="2000" dirty="0"/>
              <a:t>은 어떻게 결정 되는가</a:t>
            </a:r>
            <a:r>
              <a:rPr lang="en-US" altLang="ko-KR" sz="2000" dirty="0" smtClean="0"/>
              <a:t>?</a:t>
            </a:r>
            <a:endParaRPr lang="en-US" altLang="ko-KR" sz="2000" dirty="0"/>
          </a:p>
        </p:txBody>
      </p:sp>
      <p:sp>
        <p:nvSpPr>
          <p:cNvPr id="11" name="직사각형 10"/>
          <p:cNvSpPr/>
          <p:nvPr/>
        </p:nvSpPr>
        <p:spPr>
          <a:xfrm>
            <a:off x="257603" y="2711714"/>
            <a:ext cx="109818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indent="-457200">
              <a:lnSpc>
                <a:spcPct val="150000"/>
              </a:lnSpc>
              <a:buAutoNum type="arabicPeriod"/>
            </a:pPr>
            <a:r>
              <a:rPr lang="ko-KR" altLang="en-US" dirty="0" smtClean="0"/>
              <a:t>객체 생성 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dtype</a:t>
            </a:r>
            <a:r>
              <a:rPr lang="ko-KR" altLang="en-US" dirty="0" smtClean="0"/>
              <a:t>을 명시하는 경우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b="1" dirty="0" smtClean="0">
                <a:sym typeface="Wingdings" panose="05000000000000000000" pitchFamily="2" charset="2"/>
              </a:rPr>
              <a:t> </a:t>
            </a:r>
            <a:r>
              <a:rPr lang="ko-KR" altLang="en-US" b="1" dirty="0" smtClean="0"/>
              <a:t>명시한 </a:t>
            </a:r>
            <a:r>
              <a:rPr lang="en-US" altLang="ko-KR" b="1" dirty="0" err="1" smtClean="0"/>
              <a:t>dtype</a:t>
            </a:r>
            <a:r>
              <a:rPr lang="ko-KR" altLang="en-US" b="1" dirty="0" smtClean="0"/>
              <a:t>으로 결정</a:t>
            </a:r>
            <a:endParaRPr lang="en-US" altLang="ko-KR" b="1" dirty="0" smtClean="0"/>
          </a:p>
          <a:p>
            <a:pPr marL="714375" indent="-457200">
              <a:lnSpc>
                <a:spcPct val="150000"/>
              </a:lnSpc>
              <a:buFontTx/>
              <a:buAutoNum type="arabicPeriod"/>
            </a:pPr>
            <a:r>
              <a:rPr lang="ko-KR" altLang="en-US" dirty="0" smtClean="0"/>
              <a:t>객체 생성 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/>
              <a:t>dtype</a:t>
            </a:r>
            <a:r>
              <a:rPr lang="ko-KR" altLang="en-US" dirty="0"/>
              <a:t>을 명시하지 </a:t>
            </a:r>
            <a:r>
              <a:rPr lang="ko-KR" altLang="en-US" dirty="0">
                <a:solidFill>
                  <a:srgbClr val="FF0000"/>
                </a:solidFill>
              </a:rPr>
              <a:t>않는</a:t>
            </a:r>
            <a:r>
              <a:rPr lang="ko-KR" altLang="en-US" dirty="0"/>
              <a:t> 경우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b="1" dirty="0" smtClean="0">
                <a:sym typeface="Wingdings" panose="05000000000000000000" pitchFamily="2" charset="2"/>
              </a:rPr>
              <a:t> </a:t>
            </a:r>
            <a:r>
              <a:rPr lang="en-US" altLang="ko-KR" b="1" dirty="0" smtClean="0"/>
              <a:t>element </a:t>
            </a:r>
            <a:r>
              <a:rPr lang="ko-KR" altLang="en-US" b="1" dirty="0"/>
              <a:t>구성에 따라 </a:t>
            </a:r>
            <a:r>
              <a:rPr lang="ko-KR" altLang="en-US" b="1" dirty="0" smtClean="0">
                <a:solidFill>
                  <a:srgbClr val="3333FF"/>
                </a:solidFill>
              </a:rPr>
              <a:t>데이터 손실이 없도록 </a:t>
            </a:r>
            <a:r>
              <a:rPr lang="ko-KR" altLang="en-US" b="1" dirty="0" smtClean="0"/>
              <a:t>가장 적합한 </a:t>
            </a:r>
            <a:r>
              <a:rPr lang="ko-KR" altLang="en-US" b="1" dirty="0"/>
              <a:t>것으로 </a:t>
            </a:r>
            <a:r>
              <a:rPr lang="ko-KR" altLang="en-US" b="1" dirty="0" smtClean="0"/>
              <a:t>결정</a:t>
            </a:r>
            <a:endParaRPr lang="en-US" altLang="ko-KR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60" y="4920269"/>
            <a:ext cx="9550996" cy="119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9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76225" y="1314368"/>
            <a:ext cx="4591050" cy="5134057"/>
            <a:chOff x="276225" y="1314368"/>
            <a:chExt cx="4667250" cy="52721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426" y="1314368"/>
              <a:ext cx="4620140" cy="52721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4" name="직선 연결선 3"/>
            <p:cNvCxnSpPr/>
            <p:nvPr/>
          </p:nvCxnSpPr>
          <p:spPr>
            <a:xfrm>
              <a:off x="276225" y="4324350"/>
              <a:ext cx="4667250" cy="95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 smtClean="0">
                <a:solidFill>
                  <a:schemeClr val="bg1"/>
                </a:solidFill>
              </a:rPr>
              <a:t>dtype</a:t>
            </a:r>
            <a:r>
              <a:rPr lang="en-US" altLang="ko-KR" sz="3200" dirty="0" smtClean="0">
                <a:solidFill>
                  <a:schemeClr val="bg1"/>
                </a:solidFill>
              </a:rPr>
              <a:t> (Cont’d)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740400"/>
            <a:ext cx="109818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객체 생성 시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dtype</a:t>
            </a:r>
            <a:r>
              <a:rPr lang="ko-KR" altLang="en-US" sz="2000" dirty="0" smtClean="0"/>
              <a:t>을 명시하는 경우</a:t>
            </a:r>
            <a:r>
              <a:rPr lang="en-US" altLang="ko-KR" sz="2000" dirty="0" smtClean="0"/>
              <a:t>: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 </a:t>
            </a:r>
            <a:r>
              <a:rPr lang="ko-KR" altLang="en-US" sz="2000" b="1" dirty="0" smtClean="0">
                <a:solidFill>
                  <a:srgbClr val="3333FF"/>
                </a:solidFill>
              </a:rPr>
              <a:t>명시한 </a:t>
            </a:r>
            <a:r>
              <a:rPr lang="en-US" altLang="ko-KR" sz="2000" b="1" dirty="0" err="1" smtClean="0">
                <a:solidFill>
                  <a:srgbClr val="3333FF"/>
                </a:solidFill>
              </a:rPr>
              <a:t>dtype</a:t>
            </a:r>
            <a:r>
              <a:rPr lang="ko-KR" altLang="en-US" sz="2000" b="1" dirty="0" smtClean="0">
                <a:solidFill>
                  <a:srgbClr val="3333FF"/>
                </a:solidFill>
              </a:rPr>
              <a:t>으로 결정</a:t>
            </a:r>
            <a:endParaRPr lang="en-US" altLang="ko-KR" sz="2000" b="1" dirty="0" smtClean="0">
              <a:solidFill>
                <a:srgbClr val="3333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3490" y="1827537"/>
            <a:ext cx="314534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int</a:t>
            </a:r>
            <a:r>
              <a:rPr lang="ko-KR" altLang="en-US" dirty="0" smtClean="0"/>
              <a:t>의 값들을 입력했지만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err="1" smtClean="0"/>
              <a:t>dtype</a:t>
            </a:r>
            <a:r>
              <a:rPr lang="en-US" altLang="ko-KR" dirty="0" smtClean="0"/>
              <a:t>=float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14402" y="4817124"/>
            <a:ext cx="410715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float </a:t>
            </a:r>
            <a:r>
              <a:rPr lang="ko-KR" altLang="en-US" dirty="0" smtClean="0"/>
              <a:t>값들을 입력했지만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int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2.6 2</a:t>
            </a:r>
            <a:r>
              <a:rPr lang="ko-KR" altLang="en-US" dirty="0" smtClean="0">
                <a:sym typeface="Wingdings" panose="05000000000000000000" pitchFamily="2" charset="2"/>
              </a:rPr>
              <a:t>로 정보가 손실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283" y="2196869"/>
            <a:ext cx="5015508" cy="18515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8373752" y="1458205"/>
            <a:ext cx="36210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‘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’ parameter</a:t>
            </a:r>
            <a:r>
              <a:rPr lang="ko-KR" altLang="en-US" dirty="0" smtClean="0"/>
              <a:t>는 생</a:t>
            </a:r>
            <a:r>
              <a:rPr lang="ko-KR" altLang="en-US" dirty="0"/>
              <a:t>략</a:t>
            </a:r>
            <a:r>
              <a:rPr lang="ko-KR" altLang="en-US" dirty="0" smtClean="0"/>
              <a:t> 가능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stCxn id="14" idx="2"/>
          </p:cNvCxnSpPr>
          <p:nvPr/>
        </p:nvCxnSpPr>
        <p:spPr>
          <a:xfrm flipH="1">
            <a:off x="10083800" y="1827537"/>
            <a:ext cx="100480" cy="3732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77722" y="3684267"/>
            <a:ext cx="344196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‘1’ (</a:t>
            </a:r>
            <a:r>
              <a:rPr lang="ko-KR" altLang="en-US" dirty="0" smtClean="0">
                <a:sym typeface="Wingdings" panose="05000000000000000000" pitchFamily="2" charset="2"/>
              </a:rPr>
              <a:t>문자열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1.0 (</a:t>
            </a:r>
            <a:r>
              <a:rPr lang="ko-KR" altLang="en-US" dirty="0" smtClean="0">
                <a:sym typeface="Wingdings" panose="05000000000000000000" pitchFamily="2" charset="2"/>
              </a:rPr>
              <a:t>실수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‘3.1’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3.1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실수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4 (</a:t>
            </a:r>
            <a:r>
              <a:rPr lang="ko-KR" altLang="en-US" dirty="0" smtClean="0">
                <a:sym typeface="Wingdings" panose="05000000000000000000" pitchFamily="2" charset="2"/>
              </a:rPr>
              <a:t>정수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가</a:t>
            </a:r>
            <a:r>
              <a:rPr lang="en-US" altLang="ko-KR" dirty="0" smtClean="0">
                <a:sym typeface="Wingdings" panose="05000000000000000000" pitchFamily="2" charset="2"/>
              </a:rPr>
              <a:t> 4.0 (</a:t>
            </a:r>
            <a:r>
              <a:rPr lang="ko-KR" altLang="en-US" dirty="0" smtClean="0">
                <a:sym typeface="Wingdings" panose="05000000000000000000" pitchFamily="2" charset="2"/>
              </a:rPr>
              <a:t>실수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변환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61283" y="5788751"/>
            <a:ext cx="575664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3333FF"/>
                </a:solidFill>
                <a:sym typeface="Wingdings" panose="05000000000000000000" pitchFamily="2" charset="2"/>
              </a:rPr>
              <a:t>float64</a:t>
            </a:r>
            <a:r>
              <a:rPr lang="ko-KR" altLang="en-US" dirty="0" smtClean="0">
                <a:solidFill>
                  <a:srgbClr val="3333FF"/>
                </a:solidFill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olidFill>
                  <a:srgbClr val="3333FF"/>
                </a:solidFill>
                <a:sym typeface="Wingdings" panose="05000000000000000000" pitchFamily="2" charset="2"/>
              </a:rPr>
              <a:t>float32</a:t>
            </a:r>
            <a:r>
              <a:rPr lang="ko-KR" altLang="en-US" dirty="0" smtClean="0">
                <a:solidFill>
                  <a:srgbClr val="3333FF"/>
                </a:solidFill>
                <a:sym typeface="Wingdings" panose="05000000000000000000" pitchFamily="2" charset="2"/>
              </a:rPr>
              <a:t>의 차이는</a:t>
            </a:r>
            <a:r>
              <a:rPr lang="en-US" altLang="ko-KR" dirty="0" smtClean="0">
                <a:solidFill>
                  <a:srgbClr val="3333FF"/>
                </a:solidFill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 smtClean="0">
                <a:solidFill>
                  <a:srgbClr val="3333FF"/>
                </a:solidFill>
                <a:sym typeface="Wingdings" panose="05000000000000000000" pitchFamily="2" charset="2"/>
              </a:rPr>
              <a:t>같은 </a:t>
            </a:r>
            <a:r>
              <a:rPr lang="en-US" altLang="ko-KR" dirty="0" smtClean="0">
                <a:solidFill>
                  <a:srgbClr val="3333FF"/>
                </a:solidFill>
                <a:sym typeface="Wingdings" panose="05000000000000000000" pitchFamily="2" charset="2"/>
              </a:rPr>
              <a:t>float</a:t>
            </a:r>
            <a:r>
              <a:rPr lang="ko-KR" altLang="en-US" dirty="0" smtClean="0">
                <a:solidFill>
                  <a:srgbClr val="3333FF"/>
                </a:solidFill>
                <a:sym typeface="Wingdings" panose="05000000000000000000" pitchFamily="2" charset="2"/>
              </a:rPr>
              <a:t>형 변수인데 차지하는 메모리의 크기가 다름</a:t>
            </a:r>
            <a:endParaRPr lang="en-US" altLang="ko-KR" dirty="0" smtClean="0">
              <a:solidFill>
                <a:srgbClr val="3333FF"/>
              </a:solidFill>
              <a:sym typeface="Wingdings" panose="05000000000000000000" pitchFamily="2" charset="2"/>
            </a:endParaRPr>
          </a:p>
          <a:p>
            <a:r>
              <a:rPr lang="en-US" altLang="ko-KR" dirty="0" smtClean="0">
                <a:solidFill>
                  <a:srgbClr val="3333FF"/>
                </a:solidFill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olidFill>
                  <a:srgbClr val="3333FF"/>
                </a:solidFill>
                <a:sym typeface="Wingdings" panose="05000000000000000000" pitchFamily="2" charset="2"/>
              </a:rPr>
              <a:t>nbytes</a:t>
            </a:r>
            <a:r>
              <a:rPr lang="ko-KR" altLang="en-US" dirty="0" smtClean="0">
                <a:solidFill>
                  <a:srgbClr val="3333FF"/>
                </a:solidFill>
                <a:sym typeface="Wingdings" panose="05000000000000000000" pitchFamily="2" charset="2"/>
              </a:rPr>
              <a:t>에서 다룸</a:t>
            </a:r>
            <a:endParaRPr lang="ko-KR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4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 smtClean="0">
                <a:solidFill>
                  <a:schemeClr val="bg1"/>
                </a:solidFill>
              </a:rPr>
              <a:t>dtype</a:t>
            </a:r>
            <a:r>
              <a:rPr lang="en-US" altLang="ko-KR" sz="3200" dirty="0" smtClean="0">
                <a:solidFill>
                  <a:schemeClr val="bg1"/>
                </a:solidFill>
              </a:rPr>
              <a:t> (Cont’d)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740400"/>
            <a:ext cx="109818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dirty="0"/>
              <a:t>객체 생성 시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 err="1"/>
              <a:t>dtype</a:t>
            </a:r>
            <a:r>
              <a:rPr lang="ko-KR" altLang="en-US" sz="2000" dirty="0"/>
              <a:t>을 </a:t>
            </a:r>
            <a:r>
              <a:rPr lang="ko-KR" altLang="en-US" sz="2000" dirty="0" smtClean="0"/>
              <a:t>명시할 때 </a:t>
            </a:r>
            <a:r>
              <a:rPr lang="ko-KR" altLang="en-US" sz="2000" b="1" dirty="0" smtClean="0">
                <a:solidFill>
                  <a:srgbClr val="3333FF"/>
                </a:solidFill>
              </a:rPr>
              <a:t>에러가 발생하는 경우</a:t>
            </a:r>
            <a:endParaRPr lang="en-US" altLang="ko-KR" sz="2000" b="1" dirty="0" smtClean="0">
              <a:solidFill>
                <a:srgbClr val="3333FF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17" y="1304724"/>
            <a:ext cx="7172883" cy="2595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17" y="3970454"/>
            <a:ext cx="7458634" cy="2728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5862460" y="3480420"/>
            <a:ext cx="366747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형변환이</a:t>
            </a:r>
            <a:r>
              <a:rPr lang="ko-KR" altLang="en-US" b="1" dirty="0" smtClean="0"/>
              <a:t> 불가능</a:t>
            </a:r>
            <a:r>
              <a:rPr lang="en-US" altLang="ko-KR" b="1" dirty="0" smtClean="0"/>
              <a:t>: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string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’a’ </a:t>
            </a:r>
            <a:r>
              <a:rPr lang="en-US" altLang="ko-KR" b="1" dirty="0" smtClean="0">
                <a:sym typeface="Wingdings" panose="05000000000000000000" pitchFamily="2" charset="2"/>
              </a:rPr>
              <a:t> </a:t>
            </a:r>
            <a:r>
              <a:rPr lang="en-US" altLang="ko-KR" b="1" dirty="0" err="1" smtClean="0">
                <a:sym typeface="Wingdings" panose="05000000000000000000" pitchFamily="2" charset="2"/>
              </a:rPr>
              <a:t>int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381611" y="5961484"/>
            <a:ext cx="414087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형변환이</a:t>
            </a:r>
            <a:r>
              <a:rPr lang="ko-KR" altLang="en-US" b="1" dirty="0" smtClean="0"/>
              <a:t> 불가능</a:t>
            </a:r>
            <a:r>
              <a:rPr lang="en-US" altLang="ko-KR" b="1" dirty="0" smtClean="0"/>
              <a:t>: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string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’float’ </a:t>
            </a:r>
            <a:r>
              <a:rPr lang="en-US" altLang="ko-KR" b="1" dirty="0" smtClean="0">
                <a:sym typeface="Wingdings" panose="05000000000000000000" pitchFamily="2" charset="2"/>
              </a:rPr>
              <a:t> </a:t>
            </a:r>
            <a:r>
              <a:rPr lang="en-US" altLang="ko-KR" b="1" dirty="0" err="1" smtClean="0">
                <a:sym typeface="Wingdings" panose="05000000000000000000" pitchFamily="2" charset="2"/>
              </a:rPr>
              <a:t>int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사용자의 실수일 가능성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67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91276" y="1106640"/>
            <a:ext cx="8834085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smtClean="0"/>
              <a:t>작성한 코드는 </a:t>
            </a:r>
            <a:r>
              <a:rPr lang="en-US" altLang="ko-KR" sz="2400" b="1" dirty="0" smtClean="0"/>
              <a:t>python interpreter</a:t>
            </a:r>
            <a:r>
              <a:rPr lang="ko-KR" altLang="en-US" sz="2400" b="1" dirty="0" smtClean="0"/>
              <a:t>에 있는 실행 방침</a:t>
            </a:r>
            <a:r>
              <a:rPr lang="ko-KR" altLang="en-US" sz="2400" dirty="0" smtClean="0"/>
              <a:t>에 따라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ko-KR" altLang="en-US" sz="2400" dirty="0" smtClean="0"/>
              <a:t>컴퓨터의 </a:t>
            </a:r>
            <a:r>
              <a:rPr lang="ko-KR" altLang="en-US" sz="2400" b="1" dirty="0" smtClean="0"/>
              <a:t>메모리</a:t>
            </a:r>
            <a:r>
              <a:rPr lang="en-US" altLang="ko-KR" sz="2400" b="1" dirty="0" smtClean="0"/>
              <a:t>(ram)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에 여러 </a:t>
            </a:r>
            <a:r>
              <a:rPr lang="ko-KR" altLang="en-US" sz="2400" b="1" dirty="0" smtClean="0"/>
              <a:t>변수</a:t>
            </a:r>
            <a:r>
              <a:rPr lang="ko-KR" altLang="en-US" sz="2400" dirty="0" smtClean="0"/>
              <a:t>들을 만들고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ko-KR" altLang="en-US" sz="2400" dirty="0" smtClean="0"/>
              <a:t>그들을 업데이트함</a:t>
            </a:r>
            <a:endParaRPr lang="ko-KR" altLang="en-US" sz="24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/>
              <a:t>코드 실행 원리</a:t>
            </a:r>
            <a:endParaRPr lang="ko-KR" alt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591276" y="3225726"/>
            <a:ext cx="8978740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코드를 수행한다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또는 프로그램을 실행한다 라는 뜻은 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ko-KR" altLang="en-US" sz="2400" dirty="0" smtClean="0"/>
              <a:t>그 코드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프로그램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대로 </a:t>
            </a:r>
            <a:r>
              <a:rPr lang="ko-KR" altLang="en-US" sz="2400" b="1" dirty="0" smtClean="0"/>
              <a:t>변수들을 관리 및 업데이트 </a:t>
            </a:r>
            <a:r>
              <a:rPr lang="ko-KR" altLang="en-US" sz="2400" dirty="0" smtClean="0"/>
              <a:t>한다는 것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537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 smtClean="0">
                <a:solidFill>
                  <a:schemeClr val="bg1"/>
                </a:solidFill>
              </a:rPr>
              <a:t>dtype</a:t>
            </a:r>
            <a:r>
              <a:rPr lang="en-US" altLang="ko-KR" sz="3200" dirty="0" smtClean="0">
                <a:solidFill>
                  <a:schemeClr val="bg1"/>
                </a:solidFill>
              </a:rPr>
              <a:t> (Cont’d)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740400"/>
            <a:ext cx="1127679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객체 생성 시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dtype</a:t>
            </a:r>
            <a:r>
              <a:rPr lang="ko-KR" altLang="en-US" sz="2000" dirty="0" smtClean="0"/>
              <a:t>을 명시하는 </a:t>
            </a:r>
            <a:r>
              <a:rPr lang="ko-KR" altLang="en-US" sz="2000" b="1" dirty="0" smtClean="0"/>
              <a:t>않는</a:t>
            </a:r>
            <a:r>
              <a:rPr lang="ko-KR" altLang="en-US" sz="2000" dirty="0" smtClean="0"/>
              <a:t> 경우</a:t>
            </a:r>
            <a:r>
              <a:rPr lang="en-US" altLang="ko-KR" sz="2000" dirty="0" smtClean="0"/>
              <a:t>: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 </a:t>
            </a:r>
            <a:r>
              <a:rPr lang="ko-KR" altLang="en-US" sz="2000" b="1" dirty="0">
                <a:solidFill>
                  <a:srgbClr val="3333FF"/>
                </a:solidFill>
              </a:rPr>
              <a:t>데이터 손실이 없도록 </a:t>
            </a:r>
            <a:r>
              <a:rPr lang="ko-KR" altLang="en-US" sz="2000" b="1" dirty="0"/>
              <a:t>가장 적합한 것으로 </a:t>
            </a:r>
            <a:r>
              <a:rPr lang="ko-KR" altLang="en-US" sz="2000" b="1" dirty="0" smtClean="0"/>
              <a:t>결정</a:t>
            </a:r>
            <a:endParaRPr lang="en-US" altLang="ko-KR" sz="2000" b="1" dirty="0" smtClean="0">
              <a:solidFill>
                <a:srgbClr val="3333FF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0" y="1294398"/>
            <a:ext cx="5734468" cy="55427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직선 연결선 17"/>
          <p:cNvCxnSpPr/>
          <p:nvPr/>
        </p:nvCxnSpPr>
        <p:spPr>
          <a:xfrm>
            <a:off x="431450" y="3045370"/>
            <a:ext cx="5734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31450" y="4950370"/>
            <a:ext cx="5734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12354" y="3256796"/>
            <a:ext cx="313887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실수 </a:t>
            </a:r>
            <a:r>
              <a:rPr lang="en-US" altLang="ko-KR" dirty="0" smtClean="0"/>
              <a:t>0.2</a:t>
            </a:r>
            <a:r>
              <a:rPr lang="ko-KR" altLang="en-US" dirty="0" smtClean="0"/>
              <a:t>가 있기 때문에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float </a:t>
            </a:r>
            <a:r>
              <a:rPr lang="ko-KR" altLang="en-US" dirty="0" smtClean="0"/>
              <a:t>기본형 </a:t>
            </a:r>
            <a:r>
              <a:rPr lang="en-US" altLang="ko-KR" dirty="0" smtClean="0"/>
              <a:t>(float64)</a:t>
            </a:r>
            <a:r>
              <a:rPr lang="ko-KR" altLang="en-US" dirty="0" smtClean="0"/>
              <a:t>로 결정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19014" y="5159807"/>
            <a:ext cx="293221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‘2’ (</a:t>
            </a:r>
            <a:r>
              <a:rPr lang="ko-KR" altLang="en-US" dirty="0" smtClean="0">
                <a:sym typeface="Wingdings" panose="05000000000000000000" pitchFamily="2" charset="2"/>
              </a:rPr>
              <a:t>문자열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가 있기 때문에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문자열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str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로 결정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185687" y="1355265"/>
            <a:ext cx="344036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element</a:t>
            </a:r>
            <a:r>
              <a:rPr lang="ko-KR" altLang="en-US" dirty="0" smtClean="0"/>
              <a:t>가 모두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이기 때문에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기본형 </a:t>
            </a:r>
            <a:r>
              <a:rPr lang="en-US" altLang="ko-KR" dirty="0" smtClean="0"/>
              <a:t>(int32)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결정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750153" y="6398526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str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문자열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과 같은 </a:t>
            </a:r>
            <a:r>
              <a:rPr lang="en-US" altLang="ko-KR" dirty="0" smtClean="0">
                <a:sym typeface="Wingdings" panose="05000000000000000000" pitchFamily="2" charset="2"/>
              </a:rPr>
              <a:t>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84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shape &amp;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ndim</a:t>
            </a:r>
            <a:r>
              <a:rPr lang="en-US" altLang="ko-KR" sz="3200" dirty="0" smtClean="0">
                <a:solidFill>
                  <a:schemeClr val="bg1"/>
                </a:solidFill>
              </a:rPr>
              <a:t> &amp; size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066" y="916037"/>
            <a:ext cx="9305753" cy="286232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dirty="0" smtClean="0"/>
              <a:t>shape: </a:t>
            </a:r>
            <a:r>
              <a:rPr lang="en-US" altLang="ko-KR" sz="2400" dirty="0" err="1" smtClean="0"/>
              <a:t>ndarray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객체의 </a:t>
            </a:r>
            <a:r>
              <a:rPr lang="ko-KR" altLang="en-US" sz="2400" b="1" dirty="0" smtClean="0">
                <a:solidFill>
                  <a:srgbClr val="3333FF"/>
                </a:solidFill>
              </a:rPr>
              <a:t>형태</a:t>
            </a:r>
            <a:r>
              <a:rPr lang="ko-KR" altLang="en-US" sz="2400" dirty="0" smtClean="0"/>
              <a:t>에 </a:t>
            </a:r>
            <a:r>
              <a:rPr lang="ko-KR" altLang="en-US" sz="2400" dirty="0"/>
              <a:t>대</a:t>
            </a:r>
            <a:r>
              <a:rPr lang="ko-KR" altLang="en-US" sz="2400" dirty="0" smtClean="0"/>
              <a:t>한</a:t>
            </a: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멤버변수</a:t>
            </a:r>
            <a:endParaRPr lang="en-US" altLang="ko-KR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dirty="0" err="1" smtClean="0"/>
              <a:t>ndim</a:t>
            </a:r>
            <a:r>
              <a:rPr lang="en-US" altLang="ko-KR" sz="2400" b="1" dirty="0" smtClean="0"/>
              <a:t>: </a:t>
            </a:r>
            <a:r>
              <a:rPr lang="en-US" altLang="ko-KR" sz="2400" dirty="0" err="1"/>
              <a:t>ndarray</a:t>
            </a:r>
            <a:r>
              <a:rPr lang="en-US" altLang="ko-KR" sz="2400" dirty="0"/>
              <a:t> </a:t>
            </a:r>
            <a:r>
              <a:rPr lang="ko-KR" altLang="en-US" sz="2400" dirty="0"/>
              <a:t>객체의 </a:t>
            </a:r>
            <a:r>
              <a:rPr lang="ko-KR" altLang="en-US" sz="2400" b="1" dirty="0" smtClean="0">
                <a:solidFill>
                  <a:srgbClr val="3333FF"/>
                </a:solidFill>
              </a:rPr>
              <a:t>차원</a:t>
            </a:r>
            <a:r>
              <a:rPr lang="ko-KR" altLang="en-US" sz="2400" dirty="0" smtClean="0"/>
              <a:t>에 </a:t>
            </a:r>
            <a:r>
              <a:rPr lang="ko-KR" altLang="en-US" sz="2400" dirty="0"/>
              <a:t>대한</a:t>
            </a:r>
            <a:r>
              <a:rPr lang="en-US" altLang="ko-KR" sz="2400" dirty="0"/>
              <a:t> </a:t>
            </a:r>
            <a:r>
              <a:rPr lang="ko-KR" altLang="en-US" sz="2400" dirty="0" err="1" smtClean="0"/>
              <a:t>멤버변수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 smtClean="0"/>
              <a:t>= </a:t>
            </a:r>
            <a:r>
              <a:rPr lang="en-US" altLang="ko-KR" sz="2400" dirty="0" err="1" smtClean="0">
                <a:solidFill>
                  <a:srgbClr val="FF0000"/>
                </a:solidFill>
              </a:rPr>
              <a:t>len</a:t>
            </a:r>
            <a:r>
              <a:rPr lang="en-US" altLang="ko-KR" sz="2400" dirty="0" smtClean="0">
                <a:solidFill>
                  <a:srgbClr val="FF0000"/>
                </a:solidFill>
              </a:rPr>
              <a:t>(shape)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dirty="0" smtClean="0"/>
              <a:t>size</a:t>
            </a:r>
            <a:r>
              <a:rPr lang="en-US" altLang="ko-KR" sz="2400" b="1" dirty="0"/>
              <a:t>: </a:t>
            </a:r>
            <a:r>
              <a:rPr lang="en-US" altLang="ko-KR" sz="2400" dirty="0" err="1"/>
              <a:t>ndarray</a:t>
            </a:r>
            <a:r>
              <a:rPr lang="en-US" altLang="ko-KR" sz="2400" dirty="0"/>
              <a:t> </a:t>
            </a:r>
            <a:r>
              <a:rPr lang="ko-KR" altLang="en-US" sz="2400" dirty="0"/>
              <a:t>객체의 </a:t>
            </a:r>
            <a:r>
              <a:rPr lang="ko-KR" altLang="en-US" sz="2400" b="1" dirty="0" smtClean="0">
                <a:solidFill>
                  <a:srgbClr val="3333FF"/>
                </a:solidFill>
              </a:rPr>
              <a:t>크기</a:t>
            </a:r>
            <a:r>
              <a:rPr lang="en-US" altLang="ko-KR" sz="2400" dirty="0" smtClean="0">
                <a:solidFill>
                  <a:srgbClr val="3333FF"/>
                </a:solidFill>
              </a:rPr>
              <a:t>(element</a:t>
            </a:r>
            <a:r>
              <a:rPr lang="ko-KR" altLang="en-US" sz="2400" dirty="0" smtClean="0">
                <a:solidFill>
                  <a:srgbClr val="3333FF"/>
                </a:solidFill>
              </a:rPr>
              <a:t>의 총 개수</a:t>
            </a:r>
            <a:r>
              <a:rPr lang="en-US" altLang="ko-KR" sz="2400" dirty="0" smtClean="0">
                <a:solidFill>
                  <a:srgbClr val="3333FF"/>
                </a:solidFill>
              </a:rPr>
              <a:t>)</a:t>
            </a:r>
            <a:r>
              <a:rPr lang="ko-KR" altLang="en-US" sz="2400" dirty="0" smtClean="0"/>
              <a:t>에 </a:t>
            </a:r>
            <a:r>
              <a:rPr lang="ko-KR" altLang="en-US" sz="2400" dirty="0"/>
              <a:t>대한</a:t>
            </a:r>
            <a:r>
              <a:rPr lang="en-US" altLang="ko-KR" sz="2400" dirty="0"/>
              <a:t> </a:t>
            </a:r>
            <a:r>
              <a:rPr lang="ko-KR" altLang="en-US" sz="2400" dirty="0" err="1" smtClean="0"/>
              <a:t>멤버변수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 smtClean="0"/>
              <a:t>= </a:t>
            </a:r>
            <a:r>
              <a:rPr lang="en-US" altLang="ko-KR" sz="2400" dirty="0" smtClean="0">
                <a:solidFill>
                  <a:srgbClr val="FF0000"/>
                </a:solidFill>
              </a:rPr>
              <a:t>shape</a:t>
            </a:r>
            <a:r>
              <a:rPr lang="ko-KR" altLang="en-US" sz="2400" dirty="0" smtClean="0">
                <a:solidFill>
                  <a:srgbClr val="FF0000"/>
                </a:solidFill>
              </a:rPr>
              <a:t>의 모든 </a:t>
            </a:r>
            <a:r>
              <a:rPr lang="en-US" altLang="ko-KR" sz="2400" dirty="0" smtClean="0">
                <a:solidFill>
                  <a:srgbClr val="FF0000"/>
                </a:solidFill>
              </a:rPr>
              <a:t>element</a:t>
            </a:r>
            <a:r>
              <a:rPr lang="ko-KR" altLang="en-US" sz="2400" dirty="0" smtClean="0">
                <a:solidFill>
                  <a:srgbClr val="FF0000"/>
                </a:solidFill>
              </a:rPr>
              <a:t>들의 곱 </a:t>
            </a:r>
            <a:r>
              <a:rPr lang="en-US" altLang="ko-KR" sz="2400" dirty="0" smtClean="0"/>
              <a:t>(= ∏(shape))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5813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27" y="1677115"/>
            <a:ext cx="3328448" cy="44705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vector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7861" y="4581107"/>
            <a:ext cx="891620" cy="416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3333FF"/>
                </a:solidFill>
              </a:rPr>
              <a:t>shape</a:t>
            </a:r>
            <a:endParaRPr lang="ko-KR" altLang="en-US" dirty="0">
              <a:solidFill>
                <a:srgbClr val="3333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3498" y="5156091"/>
            <a:ext cx="800346" cy="416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3333FF"/>
                </a:solidFill>
              </a:rPr>
              <a:t>ndim</a:t>
            </a:r>
            <a:endParaRPr lang="ko-KR" altLang="en-US" dirty="0">
              <a:solidFill>
                <a:srgbClr val="3333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4929" y="5698455"/>
            <a:ext cx="637485" cy="416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3333FF"/>
                </a:solidFill>
              </a:rPr>
              <a:t>size</a:t>
            </a:r>
            <a:endParaRPr lang="ko-KR" altLang="en-US" dirty="0">
              <a:solidFill>
                <a:srgbClr val="3333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236" y="873995"/>
            <a:ext cx="6542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dirty="0" smtClean="0"/>
              <a:t>vector: </a:t>
            </a:r>
            <a:r>
              <a:rPr lang="en-US" altLang="ko-KR" sz="2800" b="1" dirty="0" err="1" smtClean="0"/>
              <a:t>ndim</a:t>
            </a:r>
            <a:r>
              <a:rPr lang="en-US" altLang="ko-KR" sz="2800" b="1" dirty="0" smtClean="0"/>
              <a:t>=1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인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ndarray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객체변수</a:t>
            </a:r>
            <a:endParaRPr lang="ko-KR" alt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5079173" y="5557786"/>
            <a:ext cx="555293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v1</a:t>
            </a:r>
            <a:r>
              <a:rPr lang="ko-KR" altLang="en-US" sz="2800" dirty="0" smtClean="0"/>
              <a:t>은 </a:t>
            </a:r>
            <a:r>
              <a:rPr lang="en-US" altLang="ko-KR" sz="2800" b="1" dirty="0" smtClean="0">
                <a:solidFill>
                  <a:srgbClr val="0099FF"/>
                </a:solidFill>
              </a:rPr>
              <a:t>shape</a:t>
            </a:r>
            <a:r>
              <a:rPr lang="ko-KR" altLang="en-US" sz="2800" b="1" dirty="0" smtClean="0">
                <a:solidFill>
                  <a:srgbClr val="0099FF"/>
                </a:solidFill>
              </a:rPr>
              <a:t>이 </a:t>
            </a:r>
            <a:r>
              <a:rPr lang="en-US" altLang="ko-KR" sz="2800" b="1" dirty="0" smtClean="0">
                <a:solidFill>
                  <a:srgbClr val="0099FF"/>
                </a:solidFill>
              </a:rPr>
              <a:t>4</a:t>
            </a:r>
            <a:r>
              <a:rPr lang="ko-KR" altLang="en-US" sz="2800" dirty="0" smtClean="0"/>
              <a:t>인 </a:t>
            </a:r>
            <a:r>
              <a:rPr lang="en-US" altLang="ko-KR" sz="2800" b="1" dirty="0" smtClean="0"/>
              <a:t>float</a:t>
            </a:r>
            <a:r>
              <a:rPr lang="ko-KR" altLang="en-US" sz="2800" b="1" dirty="0" smtClean="0"/>
              <a:t>형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800" b="1" dirty="0" err="1" smtClean="0">
                <a:solidFill>
                  <a:srgbClr val="FF0000"/>
                </a:solidFill>
              </a:rPr>
              <a:t>vetcor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55893" y="4606407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en-US" altLang="ko-KR" dirty="0" smtClean="0">
                <a:solidFill>
                  <a:srgbClr val="FF0000"/>
                </a:solidFill>
              </a:rPr>
              <a:t>length</a:t>
            </a:r>
            <a:r>
              <a:rPr lang="ko-KR" altLang="en-US" dirty="0" smtClean="0">
                <a:solidFill>
                  <a:srgbClr val="FF0000"/>
                </a:solidFill>
              </a:rPr>
              <a:t>가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인</a:t>
            </a:r>
            <a:r>
              <a:rPr lang="en-US" altLang="ko-KR" dirty="0" smtClean="0">
                <a:solidFill>
                  <a:srgbClr val="FF0000"/>
                </a:solidFill>
              </a:rPr>
              <a:t> tuple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14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980" y="1661531"/>
            <a:ext cx="5345071" cy="4755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matrix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236" y="873995"/>
            <a:ext cx="6598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dirty="0" smtClean="0"/>
              <a:t>matrix: </a:t>
            </a:r>
            <a:r>
              <a:rPr lang="en-US" altLang="ko-KR" sz="2800" b="1" dirty="0" err="1" smtClean="0"/>
              <a:t>ndim</a:t>
            </a:r>
            <a:r>
              <a:rPr lang="en-US" altLang="ko-KR" sz="2800" b="1" dirty="0" smtClean="0"/>
              <a:t>=2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인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ndarray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객체변수</a:t>
            </a:r>
            <a:endParaRPr lang="ko-KR" alt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5472089" y="5689095"/>
            <a:ext cx="60881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m1</a:t>
            </a:r>
            <a:r>
              <a:rPr lang="ko-KR" altLang="en-US" sz="2800" dirty="0" smtClean="0"/>
              <a:t>은 </a:t>
            </a:r>
            <a:r>
              <a:rPr lang="en-US" altLang="ko-KR" sz="2800" b="1" dirty="0" smtClean="0">
                <a:solidFill>
                  <a:srgbClr val="0099FF"/>
                </a:solidFill>
              </a:rPr>
              <a:t>shape</a:t>
            </a:r>
            <a:r>
              <a:rPr lang="ko-KR" altLang="en-US" sz="2800" b="1" dirty="0" smtClean="0">
                <a:solidFill>
                  <a:srgbClr val="0099FF"/>
                </a:solidFill>
              </a:rPr>
              <a:t>이 </a:t>
            </a:r>
            <a:r>
              <a:rPr lang="en-US" altLang="ko-KR" sz="2800" b="1" dirty="0" smtClean="0">
                <a:solidFill>
                  <a:srgbClr val="0099FF"/>
                </a:solidFill>
              </a:rPr>
              <a:t>(3,4) </a:t>
            </a:r>
            <a:r>
              <a:rPr lang="ko-KR" altLang="en-US" sz="2800" dirty="0" smtClean="0"/>
              <a:t>인 </a:t>
            </a:r>
            <a:r>
              <a:rPr lang="en-US" altLang="ko-KR" sz="2800" b="1" dirty="0" err="1" smtClean="0"/>
              <a:t>int</a:t>
            </a:r>
            <a:r>
              <a:rPr lang="ko-KR" altLang="en-US" sz="2800" b="1" dirty="0" smtClean="0"/>
              <a:t>형</a:t>
            </a:r>
            <a:r>
              <a:rPr lang="en-US" altLang="ko-KR" sz="2800" b="1" dirty="0" smtClean="0"/>
              <a:t>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matrix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6573" y="4905811"/>
            <a:ext cx="891620" cy="416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3333FF"/>
                </a:solidFill>
              </a:rPr>
              <a:t>shape</a:t>
            </a:r>
            <a:endParaRPr lang="ko-KR" altLang="en-US" dirty="0">
              <a:solidFill>
                <a:srgbClr val="3333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2210" y="5480795"/>
            <a:ext cx="800346" cy="416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3333FF"/>
                </a:solidFill>
              </a:rPr>
              <a:t>ndim</a:t>
            </a:r>
            <a:endParaRPr lang="ko-KR" altLang="en-US" dirty="0">
              <a:solidFill>
                <a:srgbClr val="3333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3641" y="6023159"/>
            <a:ext cx="637485" cy="416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3333FF"/>
                </a:solidFill>
              </a:rPr>
              <a:t>size</a:t>
            </a:r>
            <a:endParaRPr lang="ko-KR" altLang="en-US" dirty="0">
              <a:solidFill>
                <a:srgbClr val="3333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02963" y="4929445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en-US" altLang="ko-KR" dirty="0" smtClean="0">
                <a:solidFill>
                  <a:srgbClr val="FF0000"/>
                </a:solidFill>
              </a:rPr>
              <a:t>length</a:t>
            </a:r>
            <a:r>
              <a:rPr lang="ko-KR" altLang="en-US" dirty="0" smtClean="0">
                <a:solidFill>
                  <a:srgbClr val="FF0000"/>
                </a:solidFill>
              </a:rPr>
              <a:t>가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인</a:t>
            </a:r>
            <a:r>
              <a:rPr lang="en-US" altLang="ko-KR" dirty="0" smtClean="0">
                <a:solidFill>
                  <a:srgbClr val="FF0000"/>
                </a:solidFill>
              </a:rPr>
              <a:t> tuple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44877" y="1661531"/>
            <a:ext cx="3457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</a:rPr>
              <a:t>이중리스트로 </a:t>
            </a:r>
            <a:r>
              <a:rPr lang="en-US" altLang="ko-KR" sz="2000" dirty="0" smtClean="0">
                <a:solidFill>
                  <a:srgbClr val="FF0000"/>
                </a:solidFill>
              </a:rPr>
              <a:t>matrix </a:t>
            </a:r>
            <a:r>
              <a:rPr lang="ko-KR" altLang="en-US" sz="2000" dirty="0" smtClean="0">
                <a:solidFill>
                  <a:srgbClr val="FF0000"/>
                </a:solidFill>
              </a:rPr>
              <a:t>초기화</a:t>
            </a:r>
            <a:endParaRPr lang="en-US" altLang="ko-KR" sz="2000" dirty="0" smtClean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621972" y="2000518"/>
            <a:ext cx="4602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(dimension</a:t>
            </a:r>
            <a:r>
              <a:rPr lang="ko-KR" altLang="en-US" dirty="0"/>
              <a:t>이 맞아야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변환 가능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5946161" y="3005322"/>
            <a:ext cx="4920678" cy="2192722"/>
            <a:chOff x="5946161" y="3005322"/>
            <a:chExt cx="4920678" cy="2192722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/>
            <a:srcRect l="33527" t="44740"/>
            <a:stretch/>
          </p:blipFill>
          <p:spPr>
            <a:xfrm>
              <a:off x="5946161" y="3005322"/>
              <a:ext cx="4920678" cy="21927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/>
            <p:cNvSpPr/>
            <p:nvPr/>
          </p:nvSpPr>
          <p:spPr>
            <a:xfrm>
              <a:off x="8877300" y="4366172"/>
              <a:ext cx="1581150" cy="7106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(3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행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열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745763" y="6070427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en-US" altLang="ko-KR" dirty="0" smtClean="0">
                <a:solidFill>
                  <a:srgbClr val="FF0000"/>
                </a:solidFill>
              </a:rPr>
              <a:t>3x4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8066" y="6262234"/>
            <a:ext cx="3589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ex) </a:t>
            </a:r>
            <a:r>
              <a:rPr lang="ko-KR" altLang="en-US" sz="2000" dirty="0" smtClean="0"/>
              <a:t>학생들 과목 별 점수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사진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1551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  <p:bldP spid="19" grpId="0"/>
      <p:bldP spid="20" grpId="0"/>
      <p:bldP spid="24" grpId="0"/>
      <p:bldP spid="2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24" y="1379137"/>
            <a:ext cx="3495926" cy="53641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3</a:t>
            </a:r>
            <a:r>
              <a:rPr lang="ko-KR" altLang="en-US" sz="3200" dirty="0" smtClean="0">
                <a:solidFill>
                  <a:schemeClr val="bg1"/>
                </a:solidFill>
              </a:rPr>
              <a:t>차원 </a:t>
            </a:r>
            <a:r>
              <a:rPr lang="en-US" altLang="ko-KR" sz="3200" dirty="0" smtClean="0">
                <a:solidFill>
                  <a:schemeClr val="bg1"/>
                </a:solidFill>
              </a:rPr>
              <a:t>tensor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236" y="795490"/>
            <a:ext cx="7667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dirty="0" smtClean="0"/>
              <a:t>n</a:t>
            </a:r>
            <a:r>
              <a:rPr lang="ko-KR" altLang="en-US" sz="2800" dirty="0" smtClean="0"/>
              <a:t>차원 </a:t>
            </a:r>
            <a:r>
              <a:rPr lang="en-US" altLang="ko-KR" sz="2800" dirty="0" smtClean="0"/>
              <a:t>tensor: </a:t>
            </a:r>
            <a:r>
              <a:rPr lang="en-US" altLang="ko-KR" sz="2800" b="1" dirty="0" err="1" smtClean="0"/>
              <a:t>ndim</a:t>
            </a:r>
            <a:r>
              <a:rPr lang="en-US" altLang="ko-KR" sz="2800" b="1" dirty="0" smtClean="0"/>
              <a:t>=n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인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ndarray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객체변수</a:t>
            </a:r>
            <a:endParaRPr lang="ko-KR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46404" y="5422135"/>
            <a:ext cx="891620" cy="416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3333FF"/>
                </a:solidFill>
              </a:rPr>
              <a:t>shape</a:t>
            </a:r>
            <a:endParaRPr lang="ko-KR" altLang="en-US" dirty="0">
              <a:solidFill>
                <a:srgbClr val="3333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2041" y="5904609"/>
            <a:ext cx="800346" cy="416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3333FF"/>
                </a:solidFill>
              </a:rPr>
              <a:t>ndim</a:t>
            </a:r>
            <a:endParaRPr lang="ko-KR" altLang="en-US" dirty="0">
              <a:solidFill>
                <a:srgbClr val="3333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3472" y="6387083"/>
            <a:ext cx="637485" cy="416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3333FF"/>
                </a:solidFill>
              </a:rPr>
              <a:t>size</a:t>
            </a:r>
            <a:endParaRPr lang="ko-KR" altLang="en-US" dirty="0">
              <a:solidFill>
                <a:srgbClr val="3333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79587" y="1318710"/>
            <a:ext cx="3482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</a:rPr>
              <a:t>삼중리스트로 </a:t>
            </a:r>
            <a:r>
              <a:rPr lang="en-US" altLang="ko-KR" sz="2000" dirty="0" smtClean="0">
                <a:solidFill>
                  <a:srgbClr val="FF0000"/>
                </a:solidFill>
              </a:rPr>
              <a:t>matrix </a:t>
            </a:r>
            <a:r>
              <a:rPr lang="ko-KR" altLang="en-US" sz="2000" dirty="0" smtClean="0">
                <a:solidFill>
                  <a:srgbClr val="FF0000"/>
                </a:solidFill>
              </a:rPr>
              <a:t>초기화</a:t>
            </a:r>
            <a:endParaRPr lang="en-US" altLang="ko-KR" sz="2000" dirty="0" smtClean="0">
              <a:solidFill>
                <a:srgbClr val="FF0000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301500" y="2547116"/>
            <a:ext cx="5440450" cy="2526318"/>
            <a:chOff x="5472950" y="3794891"/>
            <a:chExt cx="5440450" cy="2526318"/>
          </a:xfrm>
        </p:grpSpPr>
        <p:grpSp>
          <p:nvGrpSpPr>
            <p:cNvPr id="10" name="그룹 9"/>
            <p:cNvGrpSpPr/>
            <p:nvPr/>
          </p:nvGrpSpPr>
          <p:grpSpPr>
            <a:xfrm>
              <a:off x="5472950" y="3794891"/>
              <a:ext cx="5440450" cy="2526318"/>
              <a:chOff x="5500186" y="3076682"/>
              <a:chExt cx="5123396" cy="2263116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3"/>
              <a:srcRect l="30431" t="48931"/>
              <a:stretch/>
            </p:blipFill>
            <p:spPr>
              <a:xfrm>
                <a:off x="5500186" y="3076682"/>
                <a:ext cx="5123396" cy="22631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/>
              <p:cNvSpPr/>
              <p:nvPr/>
            </p:nvSpPr>
            <p:spPr>
              <a:xfrm>
                <a:off x="5559920" y="3115393"/>
                <a:ext cx="386709" cy="2343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8829674" y="5483408"/>
              <a:ext cx="2009775" cy="7106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dirty="0" smtClean="0">
                  <a:solidFill>
                    <a:srgbClr val="0070C0"/>
                  </a:solidFill>
                </a:rPr>
                <a:t>3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행 </a:t>
              </a:r>
              <a:r>
                <a:rPr lang="en-US" altLang="ko-KR" dirty="0" smtClean="0">
                  <a:solidFill>
                    <a:srgbClr val="FFC000"/>
                  </a:solidFill>
                </a:rPr>
                <a:t>4</a:t>
              </a:r>
              <a:r>
                <a:rPr lang="ko-KR" altLang="en-US" dirty="0" smtClean="0">
                  <a:solidFill>
                    <a:srgbClr val="FFC000"/>
                  </a:solidFill>
                </a:rPr>
                <a:t>열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matrix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en-US" altLang="ko-KR" dirty="0" smtClean="0">
                  <a:solidFill>
                    <a:srgbClr val="00B050"/>
                  </a:solidFill>
                </a:rPr>
                <a:t>2</a:t>
              </a:r>
              <a:r>
                <a:rPr lang="ko-KR" altLang="en-US" dirty="0" smtClean="0">
                  <a:solidFill>
                    <a:srgbClr val="00B050"/>
                  </a:solidFill>
                </a:rPr>
                <a:t>장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512018" y="4099702"/>
              <a:ext cx="1540280" cy="296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092878" y="4099702"/>
              <a:ext cx="900977" cy="296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445304" y="4310062"/>
              <a:ext cx="677140" cy="857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498566" y="4352925"/>
              <a:ext cx="226541" cy="1733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9515476" y="4981576"/>
              <a:ext cx="190500" cy="296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 smtClean="0">
                  <a:solidFill>
                    <a:schemeClr val="tx1"/>
                  </a:solidFill>
                </a:rPr>
                <a:t>2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845095" y="5729628"/>
            <a:ext cx="72330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t1</a:t>
            </a:r>
            <a:r>
              <a:rPr lang="ko-KR" altLang="en-US" sz="2800" dirty="0" smtClean="0"/>
              <a:t>은 </a:t>
            </a:r>
            <a:r>
              <a:rPr lang="en-US" altLang="ko-KR" sz="2800" b="1" dirty="0" smtClean="0">
                <a:solidFill>
                  <a:srgbClr val="0099FF"/>
                </a:solidFill>
              </a:rPr>
              <a:t>shape</a:t>
            </a:r>
            <a:r>
              <a:rPr lang="ko-KR" altLang="en-US" sz="2800" b="1" dirty="0" smtClean="0">
                <a:solidFill>
                  <a:srgbClr val="0099FF"/>
                </a:solidFill>
              </a:rPr>
              <a:t>이 </a:t>
            </a:r>
            <a:r>
              <a:rPr lang="en-US" altLang="ko-KR" sz="2800" b="1" dirty="0" smtClean="0">
                <a:solidFill>
                  <a:srgbClr val="0099FF"/>
                </a:solidFill>
              </a:rPr>
              <a:t>(2,3,4) </a:t>
            </a:r>
            <a:r>
              <a:rPr lang="ko-KR" altLang="en-US" sz="2800" dirty="0" smtClean="0"/>
              <a:t>인 </a:t>
            </a:r>
            <a:r>
              <a:rPr lang="en-US" altLang="ko-KR" sz="2800" b="1" dirty="0" err="1" smtClean="0"/>
              <a:t>int</a:t>
            </a:r>
            <a:r>
              <a:rPr lang="ko-KR" altLang="en-US" sz="2800" b="1" dirty="0" smtClean="0"/>
              <a:t>형</a:t>
            </a:r>
            <a:r>
              <a:rPr lang="en-US" altLang="ko-KR" sz="2800" b="1" dirty="0" smtClean="0"/>
              <a:t>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차원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tensor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01500" y="6332790"/>
            <a:ext cx="493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ex) 3</a:t>
            </a:r>
            <a:r>
              <a:rPr lang="ko-KR" altLang="en-US" sz="2000" dirty="0" smtClean="0"/>
              <a:t>년 동안의 학생 별 과목 점수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동영상</a:t>
            </a:r>
            <a:endParaRPr lang="ko-KR" alt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2341470" y="5445769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en-US" altLang="ko-KR" dirty="0" smtClean="0">
                <a:solidFill>
                  <a:srgbClr val="FF0000"/>
                </a:solidFill>
              </a:rPr>
              <a:t>length</a:t>
            </a:r>
            <a:r>
              <a:rPr lang="ko-KR" altLang="en-US" dirty="0" smtClean="0">
                <a:solidFill>
                  <a:srgbClr val="FF0000"/>
                </a:solidFill>
              </a:rPr>
              <a:t>가 </a:t>
            </a:r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</a:rPr>
              <a:t>인</a:t>
            </a:r>
            <a:r>
              <a:rPr lang="en-US" altLang="ko-KR" dirty="0" smtClean="0">
                <a:solidFill>
                  <a:srgbClr val="FF0000"/>
                </a:solidFill>
              </a:rPr>
              <a:t> tuple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78507" y="636356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2x</a:t>
            </a:r>
            <a:r>
              <a:rPr lang="en-US" altLang="ko-KR" dirty="0" smtClean="0">
                <a:solidFill>
                  <a:srgbClr val="FF0000"/>
                </a:solidFill>
              </a:rPr>
              <a:t>3x4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69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 animBg="1"/>
      <p:bldP spid="22" grpId="0"/>
      <p:bldP spid="23" grpId="0"/>
      <p:bldP spid="2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데이터의 메모리 크기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28" y="1345191"/>
            <a:ext cx="4872073" cy="4448208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88289"/>
              </p:ext>
            </p:extLst>
          </p:nvPr>
        </p:nvGraphicFramePr>
        <p:xfrm>
          <a:off x="6838433" y="5197704"/>
          <a:ext cx="477962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1069">
                  <a:extLst>
                    <a:ext uri="{9D8B030D-6E8A-4147-A177-3AD203B41FA5}">
                      <a16:colId xmlns:a16="http://schemas.microsoft.com/office/drawing/2014/main" val="3655064709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4124348469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272014434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1818395031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913976098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3200374623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3476372498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3815457642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1476388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321579"/>
                  </a:ext>
                </a:extLst>
              </a:tr>
            </a:tbl>
          </a:graphicData>
        </a:graphic>
      </p:graphicFrame>
      <p:sp>
        <p:nvSpPr>
          <p:cNvPr id="11" name="왼쪽 중괄호 10"/>
          <p:cNvSpPr/>
          <p:nvPr/>
        </p:nvSpPr>
        <p:spPr>
          <a:xfrm rot="5400000">
            <a:off x="9100138" y="2699686"/>
            <a:ext cx="256210" cy="4664764"/>
          </a:xfrm>
          <a:prstGeom prst="leftBrace">
            <a:avLst>
              <a:gd name="adj1" fmla="val 3872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781645" y="4497100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32 bits</a:t>
            </a:r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87680"/>
              </p:ext>
            </p:extLst>
          </p:nvPr>
        </p:nvGraphicFramePr>
        <p:xfrm>
          <a:off x="7635036" y="2165946"/>
          <a:ext cx="318641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1069">
                  <a:extLst>
                    <a:ext uri="{9D8B030D-6E8A-4147-A177-3AD203B41FA5}">
                      <a16:colId xmlns:a16="http://schemas.microsoft.com/office/drawing/2014/main" val="3655064709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4124348469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272014434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1818395031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913976098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3200374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321579"/>
                  </a:ext>
                </a:extLst>
              </a:tr>
            </a:tbl>
          </a:graphicData>
        </a:graphic>
      </p:graphicFrame>
      <p:sp>
        <p:nvSpPr>
          <p:cNvPr id="14" name="왼쪽 중괄호 13"/>
          <p:cNvSpPr/>
          <p:nvPr/>
        </p:nvSpPr>
        <p:spPr>
          <a:xfrm rot="5400000">
            <a:off x="9100138" y="571285"/>
            <a:ext cx="256210" cy="2858050"/>
          </a:xfrm>
          <a:prstGeom prst="leftBrace">
            <a:avLst>
              <a:gd name="adj1" fmla="val 3872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844964" y="1465342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8 bits</a:t>
            </a:r>
            <a:endParaRPr lang="ko-KR" altLang="en-US" dirty="0"/>
          </a:p>
        </p:txBody>
      </p:sp>
      <p:sp>
        <p:nvSpPr>
          <p:cNvPr id="16" name="왼쪽 중괄호 15"/>
          <p:cNvSpPr/>
          <p:nvPr/>
        </p:nvSpPr>
        <p:spPr>
          <a:xfrm rot="5400000">
            <a:off x="9114213" y="1526545"/>
            <a:ext cx="228061" cy="3633765"/>
          </a:xfrm>
          <a:prstGeom prst="leftBrace">
            <a:avLst>
              <a:gd name="adj1" fmla="val 3872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658142"/>
              </p:ext>
            </p:extLst>
          </p:nvPr>
        </p:nvGraphicFramePr>
        <p:xfrm>
          <a:off x="7369502" y="3494989"/>
          <a:ext cx="3717483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1069">
                  <a:extLst>
                    <a:ext uri="{9D8B030D-6E8A-4147-A177-3AD203B41FA5}">
                      <a16:colId xmlns:a16="http://schemas.microsoft.com/office/drawing/2014/main" val="3655064709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4124348469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272014434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1818395031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913976098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3200374623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34763724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321579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8781645" y="2803769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16 bits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77484" y="2157153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int8</a:t>
            </a:r>
            <a:endParaRPr lang="ko-KR" alt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593650" y="3480354"/>
            <a:ext cx="806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int16</a:t>
            </a:r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048218" y="5183069"/>
            <a:ext cx="806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int32</a:t>
            </a:r>
            <a:endParaRPr lang="ko-KR" altLang="en-US" sz="2000" b="1" dirty="0"/>
          </a:p>
        </p:txBody>
      </p:sp>
      <p:cxnSp>
        <p:nvCxnSpPr>
          <p:cNvPr id="3" name="꺾인 연결선 2"/>
          <p:cNvCxnSpPr/>
          <p:nvPr/>
        </p:nvCxnSpPr>
        <p:spPr>
          <a:xfrm rot="10800000" flipV="1">
            <a:off x="1352553" y="3890628"/>
            <a:ext cx="2778893" cy="1702715"/>
          </a:xfrm>
          <a:prstGeom prst="bentConnector3">
            <a:avLst>
              <a:gd name="adj1" fmla="val 299"/>
            </a:avLst>
          </a:prstGeom>
          <a:ln w="381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116151" y="5681657"/>
            <a:ext cx="2015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3333FF"/>
                </a:solidFill>
              </a:rPr>
              <a:t>기본 </a:t>
            </a:r>
            <a:r>
              <a:rPr lang="en-US" altLang="ko-KR" sz="2000" dirty="0" err="1" smtClean="0">
                <a:solidFill>
                  <a:srgbClr val="3333FF"/>
                </a:solidFill>
              </a:rPr>
              <a:t>int</a:t>
            </a:r>
            <a:r>
              <a:rPr lang="ko-KR" altLang="en-US" sz="2000" dirty="0" smtClean="0">
                <a:solidFill>
                  <a:srgbClr val="3333FF"/>
                </a:solidFill>
              </a:rPr>
              <a:t>는 </a:t>
            </a:r>
            <a:r>
              <a:rPr lang="en-US" altLang="ko-KR" sz="2000" dirty="0" smtClean="0">
                <a:solidFill>
                  <a:srgbClr val="3333FF"/>
                </a:solidFill>
              </a:rPr>
              <a:t>int32</a:t>
            </a:r>
            <a:endParaRPr lang="ko-KR" altLang="en-US" sz="2000" dirty="0">
              <a:solidFill>
                <a:srgbClr val="3333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21925" y="6097261"/>
            <a:ext cx="1920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3333FF"/>
                </a:solidFill>
              </a:rPr>
              <a:t>8 bits = 1byte</a:t>
            </a:r>
            <a:endParaRPr lang="ko-KR" altLang="en-US" sz="2000" b="1" dirty="0">
              <a:solidFill>
                <a:srgbClr val="3333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0273" y="869369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err="1" smtClean="0"/>
              <a:t>int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형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816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4" grpId="0" animBg="1"/>
      <p:bldP spid="15" grpId="0"/>
      <p:bldP spid="16" grpId="0" animBg="1"/>
      <p:bldP spid="18" grpId="0"/>
      <p:bldP spid="19" grpId="0"/>
      <p:bldP spid="20" grpId="0"/>
      <p:bldP spid="21" grpId="0"/>
      <p:bldP spid="25" grpId="0"/>
      <p:bldP spid="2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607193"/>
              </p:ext>
            </p:extLst>
          </p:nvPr>
        </p:nvGraphicFramePr>
        <p:xfrm>
          <a:off x="7045749" y="5182054"/>
          <a:ext cx="477962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1069">
                  <a:extLst>
                    <a:ext uri="{9D8B030D-6E8A-4147-A177-3AD203B41FA5}">
                      <a16:colId xmlns:a16="http://schemas.microsoft.com/office/drawing/2014/main" val="3655064709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4124348469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272014434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1818395031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913976098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3200374623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3476372498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3815457642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1476388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321579"/>
                  </a:ext>
                </a:extLst>
              </a:tr>
            </a:tbl>
          </a:graphicData>
        </a:graphic>
      </p:graphicFrame>
      <p:sp>
        <p:nvSpPr>
          <p:cNvPr id="5" name="왼쪽 중괄호 4"/>
          <p:cNvSpPr/>
          <p:nvPr/>
        </p:nvSpPr>
        <p:spPr>
          <a:xfrm rot="5400000">
            <a:off x="9307454" y="2684036"/>
            <a:ext cx="256210" cy="4664764"/>
          </a:xfrm>
          <a:prstGeom prst="leftBrace">
            <a:avLst>
              <a:gd name="adj1" fmla="val 3872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988962" y="4481450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64 bits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655681"/>
              </p:ext>
            </p:extLst>
          </p:nvPr>
        </p:nvGraphicFramePr>
        <p:xfrm>
          <a:off x="7842352" y="2449288"/>
          <a:ext cx="318641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1069">
                  <a:extLst>
                    <a:ext uri="{9D8B030D-6E8A-4147-A177-3AD203B41FA5}">
                      <a16:colId xmlns:a16="http://schemas.microsoft.com/office/drawing/2014/main" val="3655064709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4124348469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272014434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1818395031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913976098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3200374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321579"/>
                  </a:ext>
                </a:extLst>
              </a:tr>
            </a:tbl>
          </a:graphicData>
        </a:graphic>
      </p:graphicFrame>
      <p:sp>
        <p:nvSpPr>
          <p:cNvPr id="8" name="왼쪽 중괄호 7"/>
          <p:cNvSpPr/>
          <p:nvPr/>
        </p:nvSpPr>
        <p:spPr>
          <a:xfrm rot="5400000">
            <a:off x="9307454" y="854627"/>
            <a:ext cx="256210" cy="2858050"/>
          </a:xfrm>
          <a:prstGeom prst="leftBrace">
            <a:avLst>
              <a:gd name="adj1" fmla="val 3872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88962" y="174868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16 bits</a:t>
            </a:r>
            <a:endParaRPr lang="ko-KR" altLang="en-US" dirty="0"/>
          </a:p>
        </p:txBody>
      </p:sp>
      <p:sp>
        <p:nvSpPr>
          <p:cNvPr id="10" name="왼쪽 중괄호 9"/>
          <p:cNvSpPr/>
          <p:nvPr/>
        </p:nvSpPr>
        <p:spPr>
          <a:xfrm rot="5400000">
            <a:off x="9321529" y="1809887"/>
            <a:ext cx="228061" cy="3633765"/>
          </a:xfrm>
          <a:prstGeom prst="leftBrace">
            <a:avLst>
              <a:gd name="adj1" fmla="val 3872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8930"/>
              </p:ext>
            </p:extLst>
          </p:nvPr>
        </p:nvGraphicFramePr>
        <p:xfrm>
          <a:off x="7576818" y="3778331"/>
          <a:ext cx="3717483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1069">
                  <a:extLst>
                    <a:ext uri="{9D8B030D-6E8A-4147-A177-3AD203B41FA5}">
                      <a16:colId xmlns:a16="http://schemas.microsoft.com/office/drawing/2014/main" val="3655064709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4124348469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272014434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1818395031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913976098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3200374623"/>
                    </a:ext>
                  </a:extLst>
                </a:gridCol>
                <a:gridCol w="531069">
                  <a:extLst>
                    <a:ext uri="{9D8B030D-6E8A-4147-A177-3AD203B41FA5}">
                      <a16:colId xmlns:a16="http://schemas.microsoft.com/office/drawing/2014/main" val="34763724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321579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988962" y="308711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32 bits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98733" y="2440495"/>
            <a:ext cx="1043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float16</a:t>
            </a:r>
            <a:endParaRPr lang="ko-KR" alt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23939" y="3763696"/>
            <a:ext cx="1043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float32</a:t>
            </a:r>
            <a:endParaRPr lang="ko-KR" alt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61245" y="5167419"/>
            <a:ext cx="1043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float64</a:t>
            </a:r>
            <a:endParaRPr lang="ko-KR" altLang="en-US" sz="20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27" y="1465341"/>
            <a:ext cx="5119725" cy="4386295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데이터의 메모리 크기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0273" y="869369"/>
            <a:ext cx="1509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float </a:t>
            </a:r>
            <a:r>
              <a:rPr lang="ko-KR" altLang="en-US" sz="2400" dirty="0" smtClean="0"/>
              <a:t>형</a:t>
            </a:r>
            <a:endParaRPr lang="ko-KR" altLang="en-US" sz="2400" dirty="0"/>
          </a:p>
        </p:txBody>
      </p:sp>
      <p:cxnSp>
        <p:nvCxnSpPr>
          <p:cNvPr id="19" name="꺾인 연결선 18"/>
          <p:cNvCxnSpPr/>
          <p:nvPr/>
        </p:nvCxnSpPr>
        <p:spPr>
          <a:xfrm rot="10800000" flipV="1">
            <a:off x="1457328" y="4030425"/>
            <a:ext cx="2778893" cy="1702715"/>
          </a:xfrm>
          <a:prstGeom prst="bentConnector3">
            <a:avLst>
              <a:gd name="adj1" fmla="val 299"/>
            </a:avLst>
          </a:prstGeom>
          <a:ln w="381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20926" y="5821454"/>
            <a:ext cx="2447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3333FF"/>
                </a:solidFill>
              </a:rPr>
              <a:t>기본 </a:t>
            </a:r>
            <a:r>
              <a:rPr lang="en-US" altLang="ko-KR" sz="2000" dirty="0" smtClean="0">
                <a:solidFill>
                  <a:srgbClr val="3333FF"/>
                </a:solidFill>
              </a:rPr>
              <a:t>float</a:t>
            </a:r>
            <a:r>
              <a:rPr lang="ko-KR" altLang="en-US" sz="2000" dirty="0" smtClean="0">
                <a:solidFill>
                  <a:srgbClr val="3333FF"/>
                </a:solidFill>
              </a:rPr>
              <a:t>는 </a:t>
            </a:r>
            <a:r>
              <a:rPr lang="en-US" altLang="ko-KR" sz="2000" dirty="0" smtClean="0">
                <a:solidFill>
                  <a:srgbClr val="3333FF"/>
                </a:solidFill>
              </a:rPr>
              <a:t>float32</a:t>
            </a:r>
            <a:endParaRPr lang="ko-KR" altLang="en-US" sz="2000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81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/>
      <p:bldP spid="10" grpId="0" animBg="1"/>
      <p:bldP spid="12" grpId="0"/>
      <p:bldP spid="13" grpId="0"/>
      <p:bldP spid="14" grpId="0"/>
      <p:bldP spid="15" grpId="0"/>
      <p:bldP spid="2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 smtClean="0">
                <a:solidFill>
                  <a:schemeClr val="bg1"/>
                </a:solidFill>
              </a:rPr>
              <a:t>nbytes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1066" y="916037"/>
            <a:ext cx="791197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dirty="0" err="1" smtClean="0"/>
              <a:t>nbytes</a:t>
            </a:r>
            <a:r>
              <a:rPr lang="en-US" altLang="ko-KR" sz="2400" b="1" dirty="0" smtClean="0"/>
              <a:t>: </a:t>
            </a:r>
            <a:r>
              <a:rPr lang="en-US" altLang="ko-KR" sz="2400" dirty="0" err="1"/>
              <a:t>ndarray</a:t>
            </a:r>
            <a:r>
              <a:rPr lang="en-US" altLang="ko-KR" sz="2400" dirty="0"/>
              <a:t> </a:t>
            </a:r>
            <a:r>
              <a:rPr lang="ko-KR" altLang="en-US" sz="2400" dirty="0"/>
              <a:t>객체의 </a:t>
            </a:r>
            <a:r>
              <a:rPr lang="ko-KR" altLang="en-US" sz="2400" b="1" dirty="0" smtClean="0">
                <a:solidFill>
                  <a:srgbClr val="3333FF"/>
                </a:solidFill>
              </a:rPr>
              <a:t>메모리 크기</a:t>
            </a:r>
            <a:r>
              <a:rPr lang="ko-KR" altLang="en-US" sz="2400" dirty="0" smtClean="0"/>
              <a:t>에 대한 </a:t>
            </a:r>
            <a:r>
              <a:rPr lang="ko-KR" altLang="en-US" sz="2400" dirty="0" err="1" smtClean="0"/>
              <a:t>멤버변수</a:t>
            </a:r>
            <a:endParaRPr lang="en-US" altLang="ko-KR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err="1" smtClean="0"/>
              <a:t>dtype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size</a:t>
            </a:r>
            <a:r>
              <a:rPr lang="ko-KR" altLang="en-US" sz="2400" dirty="0" smtClean="0"/>
              <a:t>에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의해 결정</a:t>
            </a:r>
            <a:endParaRPr lang="en-US" altLang="ko-KR" sz="2400" dirty="0" smtClean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78" y="2510449"/>
            <a:ext cx="5490801" cy="3260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09" y="2510449"/>
            <a:ext cx="4372007" cy="25622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324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73663" y="1116013"/>
          <a:ext cx="1844673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4891">
                  <a:extLst>
                    <a:ext uri="{9D8B030D-6E8A-4147-A177-3AD203B41FA5}">
                      <a16:colId xmlns:a16="http://schemas.microsoft.com/office/drawing/2014/main" val="1134261002"/>
                    </a:ext>
                  </a:extLst>
                </a:gridCol>
                <a:gridCol w="614891">
                  <a:extLst>
                    <a:ext uri="{9D8B030D-6E8A-4147-A177-3AD203B41FA5}">
                      <a16:colId xmlns:a16="http://schemas.microsoft.com/office/drawing/2014/main" val="1754036455"/>
                    </a:ext>
                  </a:extLst>
                </a:gridCol>
                <a:gridCol w="614891">
                  <a:extLst>
                    <a:ext uri="{9D8B030D-6E8A-4147-A177-3AD203B41FA5}">
                      <a16:colId xmlns:a16="http://schemas.microsoft.com/office/drawing/2014/main" val="3609776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5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31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2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12120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57504" y="2519508"/>
            <a:ext cx="98892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dirty="0" smtClean="0"/>
              <a:t>위 데이터</a:t>
            </a:r>
            <a:r>
              <a:rPr lang="en-US" altLang="ko-KR" sz="2400" dirty="0" smtClean="0"/>
              <a:t>(matrix)</a:t>
            </a:r>
            <a:r>
              <a:rPr lang="ko-KR" altLang="en-US" sz="2400" dirty="0" smtClean="0"/>
              <a:t>에 해당하는 </a:t>
            </a:r>
            <a:r>
              <a:rPr lang="en-US" altLang="ko-KR" sz="2400" dirty="0" err="1" smtClean="0"/>
              <a:t>numpy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ndarray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객체를 두 개 만든다</a:t>
            </a:r>
            <a:r>
              <a:rPr lang="en-US" altLang="ko-KR" sz="2400" dirty="0" smtClean="0"/>
              <a:t>.</a:t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ko-KR" altLang="en-US" sz="2400" dirty="0" smtClean="0"/>
              <a:t>객체의 </a:t>
            </a:r>
            <a:r>
              <a:rPr lang="en-US" altLang="ko-KR" sz="2400" dirty="0" smtClean="0"/>
              <a:t>data type</a:t>
            </a:r>
            <a:r>
              <a:rPr lang="ko-KR" altLang="en-US" sz="2400" dirty="0" smtClean="0"/>
              <a:t>은 각각 </a:t>
            </a:r>
            <a:r>
              <a:rPr lang="en-US" altLang="ko-KR" sz="2400" dirty="0" smtClean="0"/>
              <a:t>int32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float16 </a:t>
            </a:r>
            <a:r>
              <a:rPr lang="ko-KR" altLang="en-US" sz="2400" dirty="0" smtClean="0"/>
              <a:t>으로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한다</a:t>
            </a:r>
            <a:r>
              <a:rPr lang="en-US" altLang="ko-KR" sz="2400" dirty="0" smtClean="0"/>
              <a:t>.)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 smtClean="0"/>
              <a:t>각 객체의 </a:t>
            </a:r>
            <a:r>
              <a:rPr lang="en-US" altLang="ko-KR" sz="2400" dirty="0" smtClean="0"/>
              <a:t>shape, size, data type, byte</a:t>
            </a:r>
            <a:r>
              <a:rPr lang="ko-KR" altLang="en-US" sz="2400" dirty="0" smtClean="0"/>
              <a:t>수 </a:t>
            </a:r>
            <a:r>
              <a:rPr lang="ko-KR" altLang="en-US" sz="2400" dirty="0"/>
              <a:t>를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출력하시오</a:t>
            </a:r>
            <a:endParaRPr lang="en-US" sz="24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실습</a:t>
            </a:r>
            <a:r>
              <a:rPr lang="en-US" altLang="ko-KR" sz="3200" dirty="0" smtClean="0">
                <a:solidFill>
                  <a:schemeClr val="bg1"/>
                </a:solidFill>
              </a:rPr>
              <a:t>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1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실습</a:t>
            </a:r>
            <a:r>
              <a:rPr lang="en-US" altLang="ko-KR" sz="3200" dirty="0" smtClean="0">
                <a:solidFill>
                  <a:schemeClr val="bg1"/>
                </a:solidFill>
              </a:rPr>
              <a:t>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09" y="1180851"/>
            <a:ext cx="3100410" cy="30337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597" y="957011"/>
            <a:ext cx="3895753" cy="34814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57213" y="5181601"/>
            <a:ext cx="114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위와 같이 두개의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ar1, ar2</a:t>
            </a:r>
            <a:r>
              <a:rPr lang="ko-KR" altLang="en-US" dirty="0" smtClean="0"/>
              <a:t>를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객체 중 메모리를 더 많이 차지하는 객체를 </a:t>
            </a:r>
            <a:r>
              <a:rPr lang="ko-KR" altLang="en-US" dirty="0" err="1" smtClean="0"/>
              <a:t>찾으시오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542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6312" y="5125550"/>
            <a:ext cx="5679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1). Interpreter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의 각 명령어와 실행 방침을 이해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3360" y="3833212"/>
            <a:ext cx="2509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2). 1)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을 바탕으로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dirty="0" smtClean="0">
                <a:solidFill>
                  <a:srgbClr val="FF0000"/>
                </a:solidFill>
              </a:rPr>
            </a:br>
            <a:r>
              <a:rPr lang="ko-KR" altLang="en-US" sz="2000" b="1" dirty="0" smtClean="0">
                <a:solidFill>
                  <a:srgbClr val="FF0000"/>
                </a:solidFill>
              </a:rPr>
              <a:t>프로그램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코드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작성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360" y="5957911"/>
            <a:ext cx="3913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3). 2)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를 더 효율적으로 적절하게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60" y="782382"/>
            <a:ext cx="10222983" cy="434316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프로그래밍을 공부한다는 것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486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563880" y="2838548"/>
            <a:ext cx="11064240" cy="1552381"/>
          </a:xfrm>
          <a:solidFill>
            <a:schemeClr val="accent1">
              <a:lumMod val="50000"/>
            </a:schemeClr>
          </a:solidFill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</a:rPr>
              <a:t>reshape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84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011586" y="1970332"/>
            <a:ext cx="4557746" cy="3948141"/>
            <a:chOff x="1234751" y="2029301"/>
            <a:chExt cx="4557746" cy="394814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4751" y="2029301"/>
              <a:ext cx="4557746" cy="3948141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269917" y="3394072"/>
              <a:ext cx="1488772" cy="2931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325056" y="4685757"/>
              <a:ext cx="1543912" cy="2931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787" y="1827455"/>
            <a:ext cx="2247916" cy="42338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모서리가 둥근 직사각형 8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reshape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892824"/>
            <a:ext cx="6370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array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shape</a:t>
            </a:r>
            <a:r>
              <a:rPr lang="ko-KR" altLang="en-US" sz="2400" dirty="0" smtClean="0"/>
              <a:t>의 크기를 변경 </a:t>
            </a:r>
            <a:r>
              <a:rPr lang="en-US" altLang="ko-KR" sz="2400" dirty="0" smtClean="0"/>
              <a:t>(size</a:t>
            </a:r>
            <a:r>
              <a:rPr lang="ko-KR" altLang="en-US" sz="2400" dirty="0" smtClean="0"/>
              <a:t>는 동일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5" name="오른쪽 화살표 14"/>
          <p:cNvSpPr/>
          <p:nvPr/>
        </p:nvSpPr>
        <p:spPr>
          <a:xfrm>
            <a:off x="5793909" y="3733914"/>
            <a:ext cx="881546" cy="594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20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56769" y="150994"/>
            <a:ext cx="991408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reshape (Cont’d)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892824"/>
            <a:ext cx="823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array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size</a:t>
            </a:r>
            <a:r>
              <a:rPr lang="ko-KR" altLang="en-US" sz="2400" dirty="0" smtClean="0"/>
              <a:t>만 같다면 차원이 달라도 자유로이 변경가능</a:t>
            </a:r>
            <a:endParaRPr lang="ko-KR" altLang="en-US" sz="2400" dirty="0"/>
          </a:p>
        </p:txBody>
      </p:sp>
      <p:sp>
        <p:nvSpPr>
          <p:cNvPr id="15" name="오른쪽 화살표 14"/>
          <p:cNvSpPr/>
          <p:nvPr/>
        </p:nvSpPr>
        <p:spPr>
          <a:xfrm>
            <a:off x="8769348" y="3733914"/>
            <a:ext cx="881546" cy="594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50" y="1471968"/>
            <a:ext cx="6120505" cy="5118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483" y="187301"/>
            <a:ext cx="1442064" cy="64027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422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892824"/>
            <a:ext cx="494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array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size</a:t>
            </a:r>
            <a:r>
              <a:rPr lang="ko-KR" altLang="en-US" sz="2400" dirty="0" smtClean="0"/>
              <a:t>가 다르면 에러 발생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5" y="1428597"/>
            <a:ext cx="6677012" cy="2740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972" y="2031193"/>
            <a:ext cx="7832220" cy="40846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148084" y="6239680"/>
            <a:ext cx="7043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3333FF"/>
                </a:solidFill>
              </a:rPr>
              <a:t>여기서 잠깐</a:t>
            </a:r>
            <a:r>
              <a:rPr lang="en-US" altLang="ko-KR" dirty="0" smtClean="0">
                <a:solidFill>
                  <a:srgbClr val="3333FF"/>
                </a:solidFill>
              </a:rPr>
              <a:t>) </a:t>
            </a:r>
            <a:r>
              <a:rPr lang="ko-KR" altLang="en-US" b="1" dirty="0" smtClean="0">
                <a:solidFill>
                  <a:srgbClr val="3333FF"/>
                </a:solidFill>
              </a:rPr>
              <a:t>실행에러</a:t>
            </a:r>
            <a:r>
              <a:rPr lang="ko-KR" altLang="en-US" dirty="0" smtClean="0">
                <a:solidFill>
                  <a:srgbClr val="3333FF"/>
                </a:solidFill>
              </a:rPr>
              <a:t>이기에 에러 나기 전까지의 코드는 수행 됨</a:t>
            </a:r>
            <a:endParaRPr lang="ko-KR" altLang="en-US" dirty="0">
              <a:solidFill>
                <a:srgbClr val="3333FF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reshape (Cont’d)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71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84" y="1512234"/>
            <a:ext cx="3657627" cy="33051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그룹 18"/>
          <p:cNvGrpSpPr/>
          <p:nvPr/>
        </p:nvGrpSpPr>
        <p:grpSpPr>
          <a:xfrm>
            <a:off x="4806019" y="1512233"/>
            <a:ext cx="6864924" cy="3876843"/>
            <a:chOff x="4806019" y="1512233"/>
            <a:chExt cx="6864924" cy="387684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019" y="1512233"/>
              <a:ext cx="6864924" cy="38768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7455597" y="2031171"/>
              <a:ext cx="3151443" cy="7078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FF0000"/>
                  </a:solidFill>
                </a:rPr>
                <a:t>전체 </a:t>
              </a:r>
              <a:r>
                <a:rPr lang="en-US" altLang="ko-KR" sz="2000" b="1" dirty="0" smtClean="0">
                  <a:solidFill>
                    <a:srgbClr val="FF0000"/>
                  </a:solidFill>
                </a:rPr>
                <a:t>size</a:t>
              </a:r>
              <a:r>
                <a:rPr lang="ko-KR" altLang="en-US" sz="2000" b="1" dirty="0" smtClean="0">
                  <a:solidFill>
                    <a:srgbClr val="FF0000"/>
                  </a:solidFill>
                </a:rPr>
                <a:t>가 </a:t>
              </a:r>
              <a:r>
                <a:rPr lang="en-US" altLang="ko-KR" sz="2000" b="1" dirty="0" smtClean="0">
                  <a:solidFill>
                    <a:srgbClr val="FF0000"/>
                  </a:solidFill>
                </a:rPr>
                <a:t>4</a:t>
              </a:r>
              <a:r>
                <a:rPr lang="ko-KR" altLang="en-US" sz="2000" b="1" dirty="0" smtClean="0">
                  <a:solidFill>
                    <a:srgbClr val="FF0000"/>
                  </a:solidFill>
                </a:rPr>
                <a:t>로 나누어</a:t>
              </a:r>
              <a:endParaRPr lang="en-US" altLang="ko-KR" sz="2000" b="1" dirty="0" smtClean="0">
                <a:solidFill>
                  <a:srgbClr val="FF0000"/>
                </a:solidFill>
              </a:endParaRPr>
            </a:p>
            <a:p>
              <a:r>
                <a:rPr lang="ko-KR" altLang="en-US" sz="2000" b="1" dirty="0" smtClean="0">
                  <a:solidFill>
                    <a:srgbClr val="FF0000"/>
                  </a:solidFill>
                </a:rPr>
                <a:t>떨어져야 가능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5" idx="1"/>
            </p:cNvCxnSpPr>
            <p:nvPr/>
          </p:nvCxnSpPr>
          <p:spPr>
            <a:xfrm flipH="1" flipV="1">
              <a:off x="6711625" y="2162131"/>
              <a:ext cx="743972" cy="22298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323909" y="892815"/>
            <a:ext cx="9592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-1</a:t>
            </a:r>
            <a:r>
              <a:rPr lang="ko-KR" altLang="en-US" sz="2400" dirty="0" smtClean="0"/>
              <a:t>을 사용하면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해당 </a:t>
            </a:r>
            <a:r>
              <a:rPr lang="en-US" altLang="ko-KR" sz="2400" dirty="0" smtClean="0"/>
              <a:t>element </a:t>
            </a:r>
            <a:r>
              <a:rPr lang="ko-KR" altLang="en-US" sz="2400" dirty="0" smtClean="0"/>
              <a:t>개수를 전체 </a:t>
            </a:r>
            <a:r>
              <a:rPr lang="en-US" altLang="ko-KR" sz="2400" dirty="0" smtClean="0"/>
              <a:t>size</a:t>
            </a:r>
            <a:r>
              <a:rPr lang="ko-KR" altLang="en-US" sz="2400" dirty="0" smtClean="0"/>
              <a:t>를 기반으로 결정</a:t>
            </a:r>
            <a:endParaRPr lang="en-US" altLang="ko-KR" sz="2400" dirty="0" smtClean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reshape (-1</a:t>
            </a:r>
            <a:r>
              <a:rPr lang="ko-KR" altLang="en-US" sz="3200" dirty="0" smtClean="0">
                <a:solidFill>
                  <a:schemeClr val="bg1"/>
                </a:solidFill>
              </a:rPr>
              <a:t>의 사용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6661" y="3142574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6: </a:t>
            </a:r>
            <a:r>
              <a:rPr lang="ko-KR" altLang="en-US" sz="1600" b="1" dirty="0" err="1" smtClean="0"/>
              <a:t>전체사이즈</a:t>
            </a:r>
            <a:endParaRPr lang="ko-KR" altLang="en-US" sz="1600" b="1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028614" y="2432050"/>
            <a:ext cx="1111202" cy="710524"/>
            <a:chOff x="1952414" y="2447925"/>
            <a:chExt cx="1111202" cy="710524"/>
          </a:xfrm>
        </p:grpSpPr>
        <p:sp>
          <p:nvSpPr>
            <p:cNvPr id="3" name="TextBox 2"/>
            <p:cNvSpPr txBox="1"/>
            <p:nvPr/>
          </p:nvSpPr>
          <p:spPr>
            <a:xfrm>
              <a:off x="1952414" y="2758339"/>
              <a:ext cx="1111202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/>
                <a:t>3=(6/2)</a:t>
              </a:r>
              <a:endParaRPr lang="ko-KR" altLang="en-US" sz="2000" b="1" dirty="0"/>
            </a:p>
          </p:txBody>
        </p:sp>
        <p:cxnSp>
          <p:nvCxnSpPr>
            <p:cNvPr id="7" name="직선 화살표 연결선 6"/>
            <p:cNvCxnSpPr>
              <a:stCxn id="3" idx="0"/>
            </p:cNvCxnSpPr>
            <p:nvPr/>
          </p:nvCxnSpPr>
          <p:spPr>
            <a:xfrm flipH="1" flipV="1">
              <a:off x="2476500" y="2447925"/>
              <a:ext cx="31515" cy="3104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17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8354" y="869013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예제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54" y="1505616"/>
            <a:ext cx="5181294" cy="41755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833" y="1464629"/>
            <a:ext cx="5462627" cy="474348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reshape (-1</a:t>
            </a:r>
            <a:r>
              <a:rPr lang="ko-KR" altLang="en-US" sz="3200" dirty="0" smtClean="0">
                <a:solidFill>
                  <a:schemeClr val="bg1"/>
                </a:solidFill>
              </a:rPr>
              <a:t>의 사용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81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38" y="1603027"/>
            <a:ext cx="4105275" cy="409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19881" y="865358"/>
            <a:ext cx="4009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reshape(8,) (1,8) </a:t>
            </a:r>
            <a:r>
              <a:rPr lang="ko-KR" altLang="en-US" sz="2400" dirty="0" smtClean="0"/>
              <a:t>의 차이</a:t>
            </a:r>
            <a:endParaRPr lang="en-US" altLang="ko-KR" sz="2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990" y="1603027"/>
            <a:ext cx="2832354" cy="40960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모서리가 둥근 직사각형 5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vector(n) vs matrix(1,n)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4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7819" y="9834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flatten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4606" y="865358"/>
            <a:ext cx="54040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다차원 </a:t>
            </a:r>
            <a:r>
              <a:rPr lang="en-US" altLang="ko-KR" sz="2400" dirty="0" smtClean="0"/>
              <a:t>array</a:t>
            </a:r>
            <a:r>
              <a:rPr lang="ko-KR" altLang="en-US" sz="2400" dirty="0" smtClean="0"/>
              <a:t>를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차원 </a:t>
            </a:r>
            <a:r>
              <a:rPr lang="en-US" altLang="ko-KR" sz="2400" dirty="0" smtClean="0"/>
              <a:t>array</a:t>
            </a:r>
            <a:r>
              <a:rPr lang="ko-KR" altLang="en-US" sz="2400" dirty="0" smtClean="0"/>
              <a:t>로 변환</a:t>
            </a:r>
            <a:endParaRPr lang="en-US" altLang="ko-KR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ar1.flatten() = ar1.reshape(-1,)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24606" y="1920085"/>
            <a:ext cx="6800850" cy="3571875"/>
            <a:chOff x="224606" y="1920085"/>
            <a:chExt cx="6800850" cy="3571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606" y="1920085"/>
              <a:ext cx="6800850" cy="35718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5079" y="4283080"/>
              <a:ext cx="403440" cy="26511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963663" y="4221448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(-1,)</a:t>
              </a:r>
              <a:endParaRPr lang="ko-KR" altLang="en-US" sz="1600" dirty="0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29781"/>
          <a:stretch/>
        </p:blipFill>
        <p:spPr>
          <a:xfrm>
            <a:off x="2672395" y="4548199"/>
            <a:ext cx="5912508" cy="20869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670" y="1602590"/>
            <a:ext cx="3867150" cy="3857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오른쪽 화살표 12"/>
          <p:cNvSpPr/>
          <p:nvPr/>
        </p:nvSpPr>
        <p:spPr>
          <a:xfrm>
            <a:off x="6584683" y="3234298"/>
            <a:ext cx="881546" cy="594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49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실습</a:t>
            </a:r>
            <a:r>
              <a:rPr lang="en-US" altLang="ko-KR" sz="3200" dirty="0" smtClean="0">
                <a:solidFill>
                  <a:schemeClr val="bg1"/>
                </a:solidFill>
              </a:rPr>
              <a:t>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882" y="839059"/>
            <a:ext cx="6852723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vector v1 ([1,2,3,4,5,6</a:t>
            </a:r>
            <a:r>
              <a:rPr lang="en-US" altLang="ko-KR" sz="2400" dirty="0" smtClean="0"/>
              <a:t>])</a:t>
            </a:r>
            <a:r>
              <a:rPr lang="ko-KR" altLang="en-US" sz="2400" dirty="0" smtClean="0"/>
              <a:t>를 하나 만들고</a:t>
            </a:r>
            <a:r>
              <a:rPr lang="en-US" altLang="ko-KR" sz="2400" dirty="0" smtClean="0"/>
              <a:t>,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v1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reshape</a:t>
            </a:r>
            <a:r>
              <a:rPr lang="ko-KR" altLang="en-US" sz="2400" dirty="0" smtClean="0"/>
              <a:t>을 활용하여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아래와 같이 모든 가능한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차원 </a:t>
            </a:r>
            <a:r>
              <a:rPr lang="en-US" altLang="ko-KR" sz="2400" dirty="0" smtClean="0"/>
              <a:t>matrix</a:t>
            </a:r>
            <a:r>
              <a:rPr lang="ko-KR" altLang="en-US" sz="2400" dirty="0" smtClean="0"/>
              <a:t>를 만드시오</a:t>
            </a:r>
            <a:endParaRPr lang="en-US" altLang="ko-KR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991" y="1124809"/>
            <a:ext cx="2221040" cy="4157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794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92673" y="992158"/>
            <a:ext cx="86885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dirty="0" smtClean="0"/>
              <a:t>ar1, ar1.dtype</a:t>
            </a:r>
            <a:r>
              <a:rPr lang="ko-KR" altLang="en-US" sz="2400" dirty="0" smtClean="0"/>
              <a:t> 수행 시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아래와 같은 결과가 나오도록 </a:t>
            </a:r>
            <a:r>
              <a:rPr lang="en-US" altLang="ko-KR" sz="2400" dirty="0" smtClean="0"/>
              <a:t>ar1</a:t>
            </a:r>
            <a:br>
              <a:rPr lang="en-US" altLang="ko-KR" sz="2400" dirty="0" smtClean="0"/>
            </a:br>
            <a:r>
              <a:rPr lang="ko-KR" altLang="en-US" sz="2400" dirty="0" smtClean="0"/>
              <a:t>객체를 만드시오</a:t>
            </a:r>
            <a:endParaRPr lang="en-US" sz="24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과제</a:t>
            </a:r>
            <a:r>
              <a:rPr lang="en-US" altLang="ko-KR" sz="3200" dirty="0" smtClean="0">
                <a:solidFill>
                  <a:schemeClr val="bg1"/>
                </a:solidFill>
              </a:rPr>
              <a:t>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210" y="2295331"/>
            <a:ext cx="5019282" cy="3442278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8997243" y="5499527"/>
            <a:ext cx="2693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arenR"/>
            </a:pPr>
            <a:r>
              <a:rPr lang="en-US" altLang="ko-KR" sz="2400" dirty="0" smtClean="0"/>
              <a:t>reshape </a:t>
            </a:r>
            <a:r>
              <a:rPr lang="ko-KR" altLang="en-US" sz="2400" dirty="0" smtClean="0"/>
              <a:t>사용 </a:t>
            </a:r>
            <a:r>
              <a:rPr lang="en-US" altLang="ko-KR" sz="2400" dirty="0"/>
              <a:t>X</a:t>
            </a:r>
            <a:endParaRPr lang="en-US" altLang="ko-KR" sz="2400" dirty="0" smtClean="0"/>
          </a:p>
          <a:p>
            <a:pPr marL="342900" indent="-342900">
              <a:buAutoNum type="arabicParenR"/>
            </a:pPr>
            <a:r>
              <a:rPr lang="en-US" altLang="ko-KR" sz="2400" dirty="0" smtClean="0"/>
              <a:t>reshape </a:t>
            </a:r>
            <a:r>
              <a:rPr lang="ko-KR" altLang="en-US" sz="2400" dirty="0" smtClean="0"/>
              <a:t>사용 </a:t>
            </a:r>
            <a:r>
              <a:rPr lang="en-US" altLang="ko-KR" sz="2400" dirty="0" smtClean="0"/>
              <a:t>O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538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95" y="1038817"/>
            <a:ext cx="10529463" cy="4473374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1927434" y="2149366"/>
            <a:ext cx="2114795" cy="2239954"/>
          </a:xfrm>
          <a:prstGeom prst="rightArrow">
            <a:avLst>
              <a:gd name="adj1" fmla="val 50000"/>
              <a:gd name="adj2" fmla="val 23668"/>
            </a:avLst>
          </a:prstGeom>
          <a:solidFill>
            <a:schemeClr val="bg2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FF0000"/>
                </a:solidFill>
              </a:rPr>
              <a:t>무슨 말이지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?</a:t>
            </a:r>
          </a:p>
          <a:p>
            <a:pPr algn="ctr"/>
            <a:r>
              <a:rPr lang="en-US" altLang="ko-KR" sz="24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구문오류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</a:t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r>
              <a:rPr lang="en-US" altLang="ko-KR" sz="2400" b="1" dirty="0" err="1" smtClean="0">
                <a:solidFill>
                  <a:srgbClr val="FF0000"/>
                </a:solidFill>
              </a:rPr>
              <a:t>SyntaxError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6834085" y="1514009"/>
            <a:ext cx="3267858" cy="3829981"/>
          </a:xfrm>
          <a:prstGeom prst="rightArrow">
            <a:avLst>
              <a:gd name="adj1" fmla="val 67432"/>
              <a:gd name="adj2" fmla="val 18438"/>
            </a:avLst>
          </a:prstGeom>
          <a:solidFill>
            <a:schemeClr val="bg2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7030A0"/>
                </a:solidFill>
              </a:rPr>
              <a:t>실행불가능</a:t>
            </a:r>
            <a:endParaRPr lang="en-US" altLang="ko-KR" sz="2400" b="1" dirty="0" smtClean="0">
              <a:solidFill>
                <a:srgbClr val="7030A0"/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rgbClr val="7030A0"/>
                </a:solidFill>
              </a:rPr>
              <a:t>(</a:t>
            </a:r>
            <a:r>
              <a:rPr lang="ko-KR" altLang="en-US" sz="2400" b="1" dirty="0" err="1" smtClean="0">
                <a:solidFill>
                  <a:srgbClr val="7030A0"/>
                </a:solidFill>
              </a:rPr>
              <a:t>실행오류</a:t>
            </a:r>
            <a:r>
              <a:rPr lang="en-US" altLang="ko-KR" sz="2400" b="1" dirty="0" smtClean="0">
                <a:solidFill>
                  <a:srgbClr val="7030A0"/>
                </a:solidFill>
              </a:rPr>
              <a:t>,</a:t>
            </a:r>
            <a:br>
              <a:rPr lang="en-US" altLang="ko-KR" sz="2400" b="1" dirty="0" smtClean="0">
                <a:solidFill>
                  <a:srgbClr val="7030A0"/>
                </a:solidFill>
              </a:rPr>
            </a:br>
            <a:r>
              <a:rPr lang="en-US" altLang="ko-KR" sz="2400" b="1" dirty="0" smtClean="0">
                <a:solidFill>
                  <a:srgbClr val="7030A0"/>
                </a:solidFill>
              </a:rPr>
              <a:t>runtime error)</a:t>
            </a:r>
            <a:br>
              <a:rPr lang="en-US" altLang="ko-KR" sz="2400" b="1" dirty="0" smtClean="0">
                <a:solidFill>
                  <a:srgbClr val="7030A0"/>
                </a:solidFill>
              </a:rPr>
            </a:br>
            <a:r>
              <a:rPr lang="en-US" altLang="ko-KR" sz="2400" b="1" dirty="0" smtClean="0">
                <a:solidFill>
                  <a:srgbClr val="7030A0"/>
                </a:solidFill>
              </a:rPr>
              <a:t>(</a:t>
            </a:r>
            <a:r>
              <a:rPr lang="ko-KR" altLang="en-US" sz="2400" b="1" dirty="0" smtClean="0">
                <a:solidFill>
                  <a:srgbClr val="7030A0"/>
                </a:solidFill>
              </a:rPr>
              <a:t>예</a:t>
            </a:r>
            <a:r>
              <a:rPr lang="en-US" altLang="ko-KR" sz="2400" b="1" dirty="0" smtClean="0">
                <a:solidFill>
                  <a:srgbClr val="7030A0"/>
                </a:solidFill>
              </a:rPr>
              <a:t>: divide by zero, </a:t>
            </a:r>
            <a:r>
              <a:rPr lang="ko-KR" altLang="en-US" sz="2400" b="1" dirty="0" smtClean="0">
                <a:solidFill>
                  <a:srgbClr val="7030A0"/>
                </a:solidFill>
              </a:rPr>
              <a:t>문자간 뺄셈</a:t>
            </a:r>
            <a:r>
              <a:rPr lang="en-US" altLang="ko-KR" sz="2400" b="1" dirty="0" smtClean="0">
                <a:solidFill>
                  <a:srgbClr val="7030A0"/>
                </a:solidFill>
              </a:rPr>
              <a:t>,</a:t>
            </a:r>
          </a:p>
          <a:p>
            <a:pPr algn="ctr"/>
            <a:r>
              <a:rPr lang="ko-KR" altLang="en-US" sz="2400" b="1" dirty="0" smtClean="0">
                <a:solidFill>
                  <a:srgbClr val="7030A0"/>
                </a:solidFill>
              </a:rPr>
              <a:t>없는 변수 접근</a:t>
            </a:r>
            <a:r>
              <a:rPr lang="en-US" altLang="ko-KR" sz="2400" b="1" dirty="0" smtClean="0">
                <a:solidFill>
                  <a:srgbClr val="7030A0"/>
                </a:solidFill>
              </a:rPr>
              <a:t>)</a:t>
            </a:r>
          </a:p>
          <a:p>
            <a:pPr algn="ctr"/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769" y="5512191"/>
            <a:ext cx="12078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rgbClr val="FF0000"/>
                </a:solidFill>
              </a:rPr>
              <a:t>구문오류</a:t>
            </a:r>
            <a:r>
              <a:rPr lang="en-US" altLang="ko-KR" sz="2000" dirty="0" smtClean="0"/>
              <a:t>: </a:t>
            </a:r>
            <a:r>
              <a:rPr lang="ko-KR" altLang="en-US" sz="2000" dirty="0"/>
              <a:t>실행하기 </a:t>
            </a:r>
            <a:r>
              <a:rPr lang="ko-KR" altLang="en-US" sz="2000" dirty="0" smtClean="0"/>
              <a:t>전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interpreter </a:t>
            </a:r>
            <a:r>
              <a:rPr lang="ko-KR" altLang="en-US" sz="2000" dirty="0" smtClean="0"/>
              <a:t>문법에 </a:t>
            </a:r>
            <a:r>
              <a:rPr lang="ko-KR" altLang="en-US" sz="2000" dirty="0"/>
              <a:t>맞는지 체크해서 맞지 않으면 에러 </a:t>
            </a:r>
            <a:r>
              <a:rPr lang="ko-KR" altLang="en-US" sz="2000" dirty="0" smtClean="0"/>
              <a:t>발생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코드 전체가 실행이 되지 않음</a:t>
            </a: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rgbClr val="7030A0"/>
                </a:solidFill>
              </a:rPr>
              <a:t>실행오류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실행하는 중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실행이 불가능하여 생기는 에러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실행오류</a:t>
            </a:r>
            <a:r>
              <a:rPr lang="ko-KR" altLang="en-US" sz="2000" dirty="0" smtClean="0"/>
              <a:t> 발생하기 전까지의 코드는 실행됨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두 가지 종류의 에러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8573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04153" y="2511263"/>
            <a:ext cx="91871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800" dirty="0" smtClean="0"/>
              <a:t>위의 </a:t>
            </a:r>
            <a:r>
              <a:rPr lang="en-US" altLang="ko-KR" sz="2800" dirty="0" smtClean="0"/>
              <a:t>matrix</a:t>
            </a:r>
            <a:r>
              <a:rPr lang="ko-KR" altLang="en-US" sz="2800" dirty="0" smtClean="0"/>
              <a:t>를 표현하는데 </a:t>
            </a:r>
            <a:r>
              <a:rPr lang="en-US" altLang="ko-KR" sz="2800" dirty="0" smtClean="0"/>
              <a:t>np.int8</a:t>
            </a:r>
            <a:r>
              <a:rPr lang="ko-KR" altLang="en-US" sz="2800" dirty="0" smtClean="0"/>
              <a:t>과 </a:t>
            </a:r>
            <a:r>
              <a:rPr lang="en-US" altLang="ko-KR" sz="2800" dirty="0" smtClean="0"/>
              <a:t>np.int32</a:t>
            </a:r>
            <a:r>
              <a:rPr lang="ko-KR" altLang="en-US" sz="2800" dirty="0" smtClean="0"/>
              <a:t>중 적합한 </a:t>
            </a:r>
            <a:r>
              <a:rPr lang="en-US" altLang="ko-KR" sz="2800" dirty="0" smtClean="0"/>
              <a:t>data type</a:t>
            </a:r>
            <a:r>
              <a:rPr lang="ko-KR" altLang="en-US" sz="2800" dirty="0" smtClean="0"/>
              <a:t>은 무엇인가</a:t>
            </a:r>
            <a:r>
              <a:rPr lang="en-US" altLang="ko-KR" sz="2800" dirty="0" smtClean="0"/>
              <a:t>? </a:t>
            </a:r>
            <a:r>
              <a:rPr lang="ko-KR" altLang="en-US" sz="2800" dirty="0" smtClean="0"/>
              <a:t>그 이유는</a:t>
            </a:r>
            <a:r>
              <a:rPr lang="en-US" altLang="ko-KR" sz="2800" dirty="0" smtClean="0"/>
              <a:t>?</a:t>
            </a:r>
            <a:endParaRPr 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25" y="1212972"/>
            <a:ext cx="3371675" cy="104102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6769" y="150994"/>
            <a:ext cx="12078462" cy="58406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과제</a:t>
            </a:r>
            <a:r>
              <a:rPr lang="en-US" altLang="ko-KR" sz="3200" dirty="0" smtClean="0">
                <a:solidFill>
                  <a:schemeClr val="bg1"/>
                </a:solidFill>
              </a:rPr>
              <a:t>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2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605790" y="218138"/>
            <a:ext cx="10980420" cy="70672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/>
              <a:t>Q &amp; A</a:t>
            </a:r>
            <a:endParaRPr lang="ko-KR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4000586" y="2911515"/>
            <a:ext cx="41908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Thank you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77861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066800" y="2496433"/>
            <a:ext cx="10058400" cy="1547018"/>
          </a:xfrm>
          <a:solidFill>
            <a:schemeClr val="accent1">
              <a:lumMod val="50000"/>
            </a:schemeClr>
          </a:solidFill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</a:rPr>
              <a:t>Anaconda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61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5108</TotalTime>
  <Words>2053</Words>
  <Application>Microsoft Office PowerPoint</Application>
  <PresentationFormat>와이드스크린</PresentationFormat>
  <Paragraphs>438</Paragraphs>
  <Slides>81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5" baseType="lpstr">
      <vt:lpstr>맑은 고딕</vt:lpstr>
      <vt:lpstr>Arial</vt:lpstr>
      <vt:lpstr>Wingdings</vt:lpstr>
      <vt:lpstr>Office 테마</vt:lpstr>
      <vt:lpstr>2022년 1학기 파이썬데이터분석</vt:lpstr>
      <vt:lpstr>2 주차</vt:lpstr>
      <vt:lpstr>python interpreter &amp; 실행원리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Anaconda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Anaconda 설치 방법 &amp; 버전 체크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Jupyter notebook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Useful Tips for Jupyter notebook</vt:lpstr>
      <vt:lpstr>PowerPoint 프레젠테이션</vt:lpstr>
      <vt:lpstr>PowerPoint 프레젠테이션</vt:lpstr>
      <vt:lpstr>PowerPoint 프레젠테이션</vt:lpstr>
      <vt:lpstr>기초 파이썬 복습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 주차</vt:lpstr>
      <vt:lpstr>numpy 소개</vt:lpstr>
      <vt:lpstr>PowerPoint 프레젠테이션</vt:lpstr>
      <vt:lpstr>PowerPoint 프레젠테이션</vt:lpstr>
      <vt:lpstr>numpy ndarray 객체 생성</vt:lpstr>
      <vt:lpstr>PowerPoint 프레젠테이션</vt:lpstr>
      <vt:lpstr>PowerPoint 프레젠테이션</vt:lpstr>
      <vt:lpstr>ndarray dtype, shape, ndim, size, nbytes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reshape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의사결정론 2017.09.04</dc:title>
  <dc:creator>jmjung</dc:creator>
  <cp:lastModifiedBy>정진명</cp:lastModifiedBy>
  <cp:revision>738</cp:revision>
  <dcterms:created xsi:type="dcterms:W3CDTF">2017-09-01T05:40:26Z</dcterms:created>
  <dcterms:modified xsi:type="dcterms:W3CDTF">2022-03-17T21:46:58Z</dcterms:modified>
</cp:coreProperties>
</file>